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08"/>
  </p:notesMasterIdLst>
  <p:sldIdLst>
    <p:sldId id="256" r:id="rId3"/>
    <p:sldId id="257" r:id="rId4"/>
    <p:sldId id="346" r:id="rId5"/>
    <p:sldId id="258" r:id="rId6"/>
    <p:sldId id="259" r:id="rId7"/>
    <p:sldId id="260" r:id="rId8"/>
    <p:sldId id="261" r:id="rId9"/>
    <p:sldId id="262" r:id="rId10"/>
    <p:sldId id="263" r:id="rId11"/>
    <p:sldId id="264" r:id="rId12"/>
    <p:sldId id="265" r:id="rId13"/>
    <p:sldId id="271" r:id="rId14"/>
    <p:sldId id="272" r:id="rId15"/>
    <p:sldId id="273" r:id="rId16"/>
    <p:sldId id="275" r:id="rId17"/>
    <p:sldId id="276" r:id="rId18"/>
    <p:sldId id="278" r:id="rId19"/>
    <p:sldId id="280" r:id="rId20"/>
    <p:sldId id="281" r:id="rId21"/>
    <p:sldId id="372" r:id="rId22"/>
    <p:sldId id="282" r:id="rId23"/>
    <p:sldId id="283" r:id="rId24"/>
    <p:sldId id="291" r:id="rId25"/>
    <p:sldId id="293" r:id="rId26"/>
    <p:sldId id="294" r:id="rId27"/>
    <p:sldId id="295" r:id="rId28"/>
    <p:sldId id="296" r:id="rId29"/>
    <p:sldId id="297" r:id="rId30"/>
    <p:sldId id="300" r:id="rId31"/>
    <p:sldId id="298" r:id="rId32"/>
    <p:sldId id="299" r:id="rId33"/>
    <p:sldId id="373" r:id="rId34"/>
    <p:sldId id="374" r:id="rId35"/>
    <p:sldId id="371" r:id="rId36"/>
    <p:sldId id="301" r:id="rId37"/>
    <p:sldId id="302" r:id="rId38"/>
    <p:sldId id="347" r:id="rId39"/>
    <p:sldId id="303" r:id="rId40"/>
    <p:sldId id="304" r:id="rId41"/>
    <p:sldId id="305" r:id="rId42"/>
    <p:sldId id="306" r:id="rId43"/>
    <p:sldId id="307" r:id="rId44"/>
    <p:sldId id="308" r:id="rId45"/>
    <p:sldId id="309" r:id="rId46"/>
    <p:sldId id="310" r:id="rId47"/>
    <p:sldId id="327" r:id="rId48"/>
    <p:sldId id="311" r:id="rId49"/>
    <p:sldId id="312" r:id="rId50"/>
    <p:sldId id="313" r:id="rId51"/>
    <p:sldId id="314" r:id="rId52"/>
    <p:sldId id="315" r:id="rId53"/>
    <p:sldId id="316" r:id="rId54"/>
    <p:sldId id="317" r:id="rId55"/>
    <p:sldId id="348" r:id="rId56"/>
    <p:sldId id="349" r:id="rId57"/>
    <p:sldId id="332" r:id="rId58"/>
    <p:sldId id="333" r:id="rId59"/>
    <p:sldId id="334" r:id="rId60"/>
    <p:sldId id="335" r:id="rId61"/>
    <p:sldId id="336" r:id="rId62"/>
    <p:sldId id="365" r:id="rId63"/>
    <p:sldId id="366" r:id="rId64"/>
    <p:sldId id="367" r:id="rId65"/>
    <p:sldId id="328" r:id="rId66"/>
    <p:sldId id="318" r:id="rId67"/>
    <p:sldId id="319" r:id="rId68"/>
    <p:sldId id="320" r:id="rId69"/>
    <p:sldId id="322" r:id="rId70"/>
    <p:sldId id="370" r:id="rId71"/>
    <p:sldId id="368" r:id="rId72"/>
    <p:sldId id="369" r:id="rId73"/>
    <p:sldId id="340" r:id="rId74"/>
    <p:sldId id="351" r:id="rId75"/>
    <p:sldId id="341" r:id="rId76"/>
    <p:sldId id="352" r:id="rId77"/>
    <p:sldId id="342" r:id="rId78"/>
    <p:sldId id="266" r:id="rId79"/>
    <p:sldId id="267" r:id="rId80"/>
    <p:sldId id="268" r:id="rId81"/>
    <p:sldId id="269" r:id="rId82"/>
    <p:sldId id="284" r:id="rId83"/>
    <p:sldId id="285" r:id="rId84"/>
    <p:sldId id="286" r:id="rId85"/>
    <p:sldId id="287" r:id="rId86"/>
    <p:sldId id="354" r:id="rId87"/>
    <p:sldId id="288" r:id="rId88"/>
    <p:sldId id="353" r:id="rId89"/>
    <p:sldId id="289" r:id="rId90"/>
    <p:sldId id="290" r:id="rId91"/>
    <p:sldId id="344" r:id="rId92"/>
    <p:sldId id="345" r:id="rId93"/>
    <p:sldId id="355" r:id="rId94"/>
    <p:sldId id="337" r:id="rId95"/>
    <p:sldId id="350" r:id="rId96"/>
    <p:sldId id="338" r:id="rId97"/>
    <p:sldId id="339" r:id="rId98"/>
    <p:sldId id="356" r:id="rId99"/>
    <p:sldId id="357" r:id="rId100"/>
    <p:sldId id="358" r:id="rId101"/>
    <p:sldId id="359" r:id="rId102"/>
    <p:sldId id="360" r:id="rId103"/>
    <p:sldId id="361" r:id="rId104"/>
    <p:sldId id="362" r:id="rId105"/>
    <p:sldId id="363" r:id="rId106"/>
    <p:sldId id="364" r:id="rId107"/>
  </p:sldIdLst>
  <p:sldSz cx="9144000" cy="6858000" type="screen4x3"/>
  <p:notesSz cx="6724650" cy="97742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89180" autoAdjust="0"/>
  </p:normalViewPr>
  <p:slideViewPr>
    <p:cSldViewPr>
      <p:cViewPr>
        <p:scale>
          <a:sx n="72" d="100"/>
          <a:sy n="72" d="100"/>
        </p:scale>
        <p:origin x="-133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notesMaster" Target="notesMasters/notesMaster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presProps" Target="pres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1AAFD332-A309-4FA9-88C5-251FAEF29ED6}" type="datetimeFigureOut">
              <a:rPr lang="tr-TR" smtClean="0"/>
              <a:t>22.02.2016</a:t>
            </a:fld>
            <a:endParaRPr lang="tr-TR"/>
          </a:p>
        </p:txBody>
      </p:sp>
      <p:sp>
        <p:nvSpPr>
          <p:cNvPr id="4" name="Slayt Görüntüsü Yer Tutucusu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F346A241-6FC0-4A4E-A261-C1ABF2D8A93A}" type="slidenum">
              <a:rPr lang="tr-TR" smtClean="0"/>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t>88</a:t>
            </a:fld>
            <a:endParaRPr lang="tr-TR"/>
          </a:p>
        </p:txBody>
      </p:sp>
    </p:spTree>
    <p:extLst>
      <p:ext uri="{BB962C8B-B14F-4D97-AF65-F5344CB8AC3E}">
        <p14:creationId xmlns:p14="http://schemas.microsoft.com/office/powerpoint/2010/main" val="392265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19" name="Footer Placeholder 18"/>
          <p:cNvSpPr>
            <a:spLocks noGrp="1"/>
          </p:cNvSpPr>
          <p:nvPr>
            <p:ph type="ftr" sz="quarter" idx="11"/>
          </p:nvPr>
        </p:nvSpPr>
        <p:spPr/>
        <p:txBody>
          <a:bodyPr/>
          <a:lstStyle/>
          <a:p>
            <a:endParaRPr lang="tr-TR" dirty="0"/>
          </a:p>
        </p:txBody>
      </p:sp>
      <p:sp>
        <p:nvSpPr>
          <p:cNvPr id="27" name="Slide Number Placeholder 26"/>
          <p:cNvSpPr>
            <a:spLocks noGrp="1"/>
          </p:cNvSpPr>
          <p:nvPr>
            <p:ph type="sldNum" sz="quarter" idx="12"/>
          </p:nvPr>
        </p:nvSpPr>
        <p:spPr/>
        <p:txBody>
          <a:bodyPr/>
          <a:lstStyle/>
          <a:p>
            <a:fld id="{CA8230D4-B311-4E28-B7BA-D88CCB926FD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FFFB3A9-380B-4512-8580-1319B4AB340E}" type="datetimeFigureOut">
              <a:rPr lang="tr-TR" smtClean="0">
                <a:solidFill>
                  <a:srgbClr val="DBF5F9">
                    <a:shade val="90000"/>
                  </a:srgbClr>
                </a:solidFill>
              </a:rPr>
              <a:pPr/>
              <a:t>22.02.2016</a:t>
            </a:fld>
            <a:endParaRPr lang="tr-TR">
              <a:solidFill>
                <a:srgbClr val="DBF5F9">
                  <a:shade val="90000"/>
                </a:srgbClr>
              </a:solidFill>
            </a:endParaRPr>
          </a:p>
        </p:txBody>
      </p:sp>
      <p:sp>
        <p:nvSpPr>
          <p:cNvPr id="19" name="Footer Placeholder 18"/>
          <p:cNvSpPr>
            <a:spLocks noGrp="1"/>
          </p:cNvSpPr>
          <p:nvPr>
            <p:ph type="ftr" sz="quarter" idx="11"/>
          </p:nvPr>
        </p:nvSpPr>
        <p:spPr/>
        <p:txBody>
          <a:bodyPr/>
          <a:lstStyle/>
          <a:p>
            <a:endParaRPr lang="tr-TR">
              <a:solidFill>
                <a:srgbClr val="DBF5F9">
                  <a:shade val="90000"/>
                </a:srgbClr>
              </a:solidFill>
            </a:endParaRPr>
          </a:p>
        </p:txBody>
      </p:sp>
      <p:sp>
        <p:nvSpPr>
          <p:cNvPr id="27" name="Slide Number Placeholder 26"/>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5030370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426402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22.02.2016</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1476098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5103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92757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198850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3" name="Footer Placeholder 2"/>
          <p:cNvSpPr>
            <a:spLocks noGrp="1"/>
          </p:cNvSpPr>
          <p:nvPr>
            <p:ph type="ftr" sz="quarter" idx="11"/>
          </p:nvPr>
        </p:nvSpPr>
        <p:spPr/>
        <p:txBody>
          <a:bodyPr/>
          <a:lstStyle/>
          <a:p>
            <a:endParaRPr lang="tr-TR">
              <a:solidFill>
                <a:srgbClr val="04617B">
                  <a:shade val="90000"/>
                </a:srgbClr>
              </a:solidFill>
            </a:endParaRPr>
          </a:p>
        </p:txBody>
      </p:sp>
      <p:sp>
        <p:nvSpPr>
          <p:cNvPr id="4" name="Slide Number Placeholder 3"/>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85589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79579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620993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877985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2699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5C1A1C6B-129E-4716-89D2-574FFF407EA1}" type="datetimeFigureOut">
              <a:rPr lang="tr-TR" smtClean="0"/>
              <a:t>22.02.2016</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8077200" y="6356350"/>
            <a:ext cx="609600" cy="365125"/>
          </a:xfrm>
        </p:spPr>
        <p:txBody>
          <a:bodyPr/>
          <a:lstStyle/>
          <a:p>
            <a:fld id="{CA8230D4-B311-4E28-B7BA-D88CCB926FD3}" type="slidenum">
              <a:rPr lang="tr-TR" smtClean="0"/>
              <a:t>‹#›</a:t>
            </a:fld>
            <a:endParaRPr lang="tr-TR"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1A1C6B-129E-4716-89D2-574FFF407EA1}" type="datetimeFigureOut">
              <a:rPr lang="tr-TR" smtClean="0"/>
              <a:t>22.02.2016</a:t>
            </a:fld>
            <a:endParaRPr lang="tr-TR"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8230D4-B311-4E28-B7BA-D88CCB926FD3}" type="slidenum">
              <a:rPr lang="tr-TR" smtClean="0"/>
              <a:t>‹#›</a:t>
            </a:fld>
            <a:endParaRPr lang="tr-TR"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FFB3A9-380B-4512-8580-1319B4AB340E}" type="datetimeFigureOut">
              <a:rPr lang="tr-TR" smtClean="0">
                <a:solidFill>
                  <a:srgbClr val="04617B">
                    <a:shade val="90000"/>
                  </a:srgbClr>
                </a:solidFill>
              </a:rPr>
              <a:pPr/>
              <a:t>22.02.2016</a:t>
            </a:fld>
            <a:endParaRPr lang="tr-TR">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874325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2016 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STARATEJİ 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9552" y="404664"/>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smtClean="0"/>
              <a:t>Aşağıda belirtilen hallerde </a:t>
            </a:r>
            <a:r>
              <a:rPr lang="tr-TR" sz="1600" b="1" dirty="0" smtClean="0">
                <a:solidFill>
                  <a:srgbClr val="FF0000"/>
                </a:solidFill>
              </a:rPr>
              <a:t>pazarlık </a:t>
            </a:r>
            <a:r>
              <a:rPr lang="tr-TR" sz="1600" b="1" dirty="0">
                <a:solidFill>
                  <a:srgbClr val="FF0000"/>
                </a:solidFill>
              </a:rPr>
              <a:t>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a:t>
            </a:r>
            <a:r>
              <a:rPr lang="tr-TR" sz="1600" dirty="0" smtClean="0"/>
              <a:t>çıkmaması</a:t>
            </a:r>
            <a:endParaRPr lang="tr-TR" sz="1600" dirty="0"/>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a:t>
            </a:r>
            <a:r>
              <a:rPr lang="tr-TR" sz="1600" dirty="0" smtClean="0"/>
              <a:t>olması</a:t>
            </a:r>
            <a:endParaRPr lang="tr-TR" sz="1600" dirty="0"/>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a:t>
            </a:r>
            <a:r>
              <a:rPr lang="tr-TR" sz="1600" dirty="0" smtClean="0"/>
              <a:t>olması</a:t>
            </a:r>
            <a:endParaRPr lang="tr-TR" sz="1600" dirty="0"/>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a:t>
            </a:r>
            <a:r>
              <a:rPr lang="tr-TR" sz="1600" dirty="0" smtClean="0"/>
              <a:t>olması</a:t>
            </a:r>
            <a:endParaRPr lang="tr-TR" sz="1600" dirty="0"/>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a:t>
            </a:r>
            <a:r>
              <a:rPr lang="tr-TR" sz="1600" b="1" dirty="0" smtClean="0"/>
              <a:t>) (Ek: 30/7/2003-4964/14 </a:t>
            </a:r>
            <a:r>
              <a:rPr lang="tr-TR" sz="1600" b="1" dirty="0" err="1" smtClean="0"/>
              <a:t>md.</a:t>
            </a:r>
            <a:r>
              <a:rPr lang="tr-TR" sz="1600" b="1" dirty="0" smtClean="0"/>
              <a:t>) </a:t>
            </a:r>
            <a:r>
              <a:rPr lang="tr-TR" sz="1600" dirty="0" smtClean="0"/>
              <a:t>İdarelerin yaklaşık maliyeti </a:t>
            </a:r>
            <a:r>
              <a:rPr lang="tr-TR" sz="1600" b="1" dirty="0" smtClean="0"/>
              <a:t>177.556,00 </a:t>
            </a:r>
            <a:r>
              <a:rPr lang="tr-TR" sz="1600" dirty="0" smtClean="0"/>
              <a:t>(</a:t>
            </a:r>
            <a:r>
              <a:rPr lang="tr-TR" sz="1600" b="1" dirty="0" smtClean="0"/>
              <a:t>Yüz yetmiş yedi bin beş yüz elli altı Türk </a:t>
            </a:r>
            <a:r>
              <a:rPr lang="tr-TR" sz="1600" b="1" dirty="0"/>
              <a:t>Lirasına)</a:t>
            </a:r>
            <a:r>
              <a:rPr lang="tr-TR" sz="1600" b="1" baseline="30000" dirty="0">
                <a:hlinkClick r:id="rId2" action="ppaction://hlinkfile"/>
              </a:rPr>
              <a:t>*</a:t>
            </a:r>
            <a:r>
              <a:rPr lang="tr-TR" sz="1600" dirty="0"/>
              <a:t> kadar olan mamul mal, malzeme veya hizmet </a:t>
            </a:r>
            <a:r>
              <a:rPr lang="tr-TR" sz="1600" dirty="0" smtClean="0"/>
              <a:t>alımları.</a:t>
            </a:r>
          </a:p>
          <a:p>
            <a:pPr indent="360000" algn="just"/>
            <a:endParaRPr lang="tr-TR" sz="1600" dirty="0"/>
          </a:p>
          <a:p>
            <a:pPr indent="360000" algn="just" fontAlgn="auto">
              <a:spcBef>
                <a:spcPts val="0"/>
              </a:spcBef>
              <a:spcAft>
                <a:spcPts val="0"/>
              </a:spcAft>
              <a:defRPr/>
            </a:pPr>
            <a:r>
              <a:rPr lang="tr-TR" sz="1600" baseline="30000" dirty="0"/>
              <a:t>*</a:t>
            </a:r>
            <a:r>
              <a:rPr lang="tr-TR" sz="1600" b="1" dirty="0"/>
              <a:t>Kamu İhale Kurumu’nun </a:t>
            </a:r>
            <a:r>
              <a:rPr lang="tr-TR" sz="1600" b="1" dirty="0" smtClean="0"/>
              <a:t>2016/1 </a:t>
            </a:r>
            <a:r>
              <a:rPr lang="tr-TR" sz="1600" b="1" dirty="0"/>
              <a:t>sayılı Tebliği ile </a:t>
            </a:r>
            <a:r>
              <a:rPr lang="tr-TR" sz="1600" b="1" dirty="0" smtClean="0"/>
              <a:t>29/01/2016 </a:t>
            </a:r>
            <a:r>
              <a:rPr lang="tr-TR" sz="1600" b="1" dirty="0"/>
              <a:t>tarihli ve </a:t>
            </a:r>
            <a:r>
              <a:rPr lang="tr-TR" sz="1600" b="1" dirty="0" smtClean="0"/>
              <a:t>29608 </a:t>
            </a:r>
            <a:r>
              <a:rPr lang="tr-TR" sz="1600" b="1" dirty="0"/>
              <a:t>sayılı Resmî Gazete’ de  yayımlanmış olup </a:t>
            </a:r>
            <a:r>
              <a:rPr lang="tr-TR" sz="1600" b="1" u="sng" dirty="0" smtClean="0"/>
              <a:t>01.02.2016</a:t>
            </a:r>
            <a:r>
              <a:rPr lang="tr-TR" sz="1600" b="1" dirty="0" smtClean="0"/>
              <a:t>’da yürürlüğe girmiştir.</a:t>
            </a:r>
            <a:endParaRPr lang="tr-TR" sz="1600" b="1" dirty="0"/>
          </a:p>
        </p:txBody>
      </p:sp>
    </p:spTree>
    <p:extLst>
      <p:ext uri="{BB962C8B-B14F-4D97-AF65-F5344CB8AC3E}">
        <p14:creationId xmlns:p14="http://schemas.microsoft.com/office/powerpoint/2010/main" val="392037510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43465716"/>
              </p:ext>
            </p:extLst>
          </p:nvPr>
        </p:nvGraphicFramePr>
        <p:xfrm>
          <a:off x="323528" y="116632"/>
          <a:ext cx="8563092" cy="6558528"/>
        </p:xfrm>
        <a:graphic>
          <a:graphicData uri="http://schemas.openxmlformats.org/drawingml/2006/table">
            <a:tbl>
              <a:tblPr firstRow="1" bandRow="1">
                <a:tableStyleId>{5C22544A-7EE6-4342-B048-85BDC9FD1C3A}</a:tableStyleId>
              </a:tblPr>
              <a:tblGrid>
                <a:gridCol w="8563092"/>
              </a:tblGrid>
              <a:tr h="432048">
                <a:tc>
                  <a:txBody>
                    <a:bodyPr/>
                    <a:lstStyle/>
                    <a:p>
                      <a:pPr algn="ctr"/>
                      <a:r>
                        <a:rPr lang="tr-TR" dirty="0" smtClean="0">
                          <a:latin typeface="Arial" panose="020B0604020202020204" pitchFamily="34" charset="0"/>
                          <a:cs typeface="Arial" panose="020B0604020202020204" pitchFamily="34" charset="0"/>
                        </a:rPr>
                        <a:t>2016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indent="0" algn="ctr">
                        <a:buFont typeface="+mj-lt"/>
                        <a:buNone/>
                      </a:pPr>
                      <a:r>
                        <a:rPr kumimoji="0" lang="tr-TR" sz="1800" b="1" i="0" u="none" strike="noStrike" kern="1200" baseline="0" dirty="0" smtClean="0">
                          <a:solidFill>
                            <a:schemeClr val="dk1"/>
                          </a:solidFill>
                          <a:latin typeface="Arial" panose="020B0604020202020204" pitchFamily="34" charset="0"/>
                          <a:ea typeface="+mn-ea"/>
                          <a:cs typeface="Arial" panose="020B0604020202020204" pitchFamily="34" charset="0"/>
                        </a:rPr>
                        <a:t>MADDE 7 ‒ Diğer bütçe işlemleri </a:t>
                      </a:r>
                    </a:p>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Yükseköğretim Kurulu Başkanlığı bütçesinin 38.01.02.00-09.4.2.20-2-05.2 (Öğretim Üyesi Yetiştirme Programı) tertibinde yer alan ödenek, bu Program kapsamında lisansüstü eğitim veren yükseköğretim kurumlarına, mal ve hizmet alımlarında kullanılmak üzere, görevlendirilen öğrencilerin sayıları ve öğrenim alanları dikkate alınarak tahakkuk ettirilmek suretiyle ödenir. Ödenen bu tutar karşılığını bir yandan ilgili yükseköğretim kurumunun (B) işaretli cetveline öz gelir, diğer yandan (A) işaretli cetveline ödenek kaydetmeye ilgili yükseköğretim kurumu yetkilidir.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4/11/1981 tarihli ve 2547 sayılı Yükseköğretim Kanununun 43 üncü maddesinin birinci fıkrasının (d) bendi, 44 üncü, 46’ncı, 58 inci, ek 25’inci, ek 26’ncı ve ek 27’nci maddeleri ile 19/11/1992 tarihli ve 3843 sayılı Kanunun 7’nci maddesi uyarınca tahsil edilen tutarlar ve diğer gelirler, yükseköğretim kurumları bütçelerine özel gelir ve özel ödenek olarak kaydedilmez. Tahsil edilen bu tutar ve gelirler, ilgili yükseköğretim kurumu bütçesine öz gelir olarak kaydedilir. Kaydedilen bu tutarlar karşılığı olarak ilgili yükseköğretim kurumu bütçesine konulan ödenekler, gelir gerçekleşmelerine göre kullandırılır.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Öz gelir karşılığı olarak ilgili yükseköğretim kurumu bütçesinin (A) işaretli cetvelinde fonksiyonel sınıflandırmanın dördüncü düzeyinde tertiplenen ödenekler arasında (09.6.0-Eğitime yardımcı hizmetler fonksiyonu altında öz gelir karşılığı tefrik edilen ödenekler arasında yapılacak aktarmalar hariç) aktarma yapılamaz.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41308941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36218813"/>
              </p:ext>
            </p:extLst>
          </p:nvPr>
        </p:nvGraphicFramePr>
        <p:xfrm>
          <a:off x="179512" y="476672"/>
          <a:ext cx="8784976" cy="5948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2016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800" b="1" baseline="0" dirty="0" smtClean="0">
                          <a:latin typeface="Arial" panose="020B0604020202020204" pitchFamily="34" charset="0"/>
                          <a:cs typeface="Arial" panose="020B0604020202020204" pitchFamily="34" charset="0"/>
                        </a:rPr>
                        <a:t>MADDE 9 ‒ Yatırım Harcamaları</a:t>
                      </a:r>
                    </a:p>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2016 Yılı Yatırım Programına ek yatırım cetvellerinde yer alan projeler dışında herhangi bir projeye harcama yapılamaz. </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yatırım programında ödenekleri toplu olarak verilmiş yıllık projelerinden makine-teçhizat, büyük onarım, idame-yenileme, tamamlama ile bilgisayar yazılımı ve donanımı projelerinin detay programları ile alt projeleri itibarıyla tadat edilen ve edilmeyen toplulaştırılmış projeler ile ilgili işlemlerde 2016 Yılı Programının Uygulanması, Koordinasyonu ve İzlenmesine Dair Karar esasları uygulanır.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bütçelerine yatırım projeleri ile ilgili olarak yapılacak ödenek ekleme, devir ve aktarma işlemleri 2016 Yılı Programının Uygulanması, Koordinasyonu ve İzlenmesine Dair Kararda yer alan usul ve esaslara göre yatırım programı ile ilişkilendirilir.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2016 Yılı Yatırım Programına ek yatırım cetvellerinde yıl içinde yapılması zorunlu değişiklikler için 2016 Yılı Programının Uygulanması, Koordinasyonu ve İzlenmesine Dair Kararda yer alan usullere uyulur. </a:t>
                      </a:r>
                      <a:r>
                        <a:rPr lang="tr-TR" sz="14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56882465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79475232"/>
              </p:ext>
            </p:extLst>
          </p:nvPr>
        </p:nvGraphicFramePr>
        <p:xfrm>
          <a:off x="191907" y="548680"/>
          <a:ext cx="8928992" cy="5303520"/>
        </p:xfrm>
        <a:graphic>
          <a:graphicData uri="http://schemas.openxmlformats.org/drawingml/2006/table">
            <a:tbl>
              <a:tblPr firstRow="1" bandRow="1">
                <a:tableStyleId>{5C22544A-7EE6-4342-B048-85BDC9FD1C3A}</a:tableStyleId>
              </a:tblPr>
              <a:tblGrid>
                <a:gridCol w="8928992"/>
              </a:tblGrid>
              <a:tr h="618636">
                <a:tc>
                  <a:txBody>
                    <a:bodyPr/>
                    <a:lstStyle/>
                    <a:p>
                      <a:pPr marL="0" indent="0" algn="ctr">
                        <a:buNone/>
                      </a:pPr>
                      <a:r>
                        <a:rPr lang="tr-TR" dirty="0" smtClean="0">
                          <a:latin typeface="Arial" panose="020B0604020202020204" pitchFamily="34" charset="0"/>
                          <a:cs typeface="Arial" panose="020B0604020202020204" pitchFamily="34" charset="0"/>
                        </a:rPr>
                        <a:t>2016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16503">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13. Maliye Bakanlığı bütçesinde yer alan “Yatırımları Hızlandırma Ödeneği” tertibindeki ödeneğin azami yüzde 10’u, genel bütçe kapsamındaki kamu idareleri ile özel bütçeli idarelerce yürütülen projelerin geçmiş yıl kesin hesap farklarından doğan giderleri karşılamak amacıyla Kalkınma Bakanlığının uygun görüşü üzerine anılan idarelerin bütçelerine aktarılır.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27. İlgili mevzuatı uyarınca lisansüstü eğitim amacıyla yurt dışına gönderilenlerin yurt dışında katıldıkları zorunlu yabancı dil kurslarının, sömestre esasına göre olması halinde bir sömestre, sömestre esasının bulunmadığı hallerde 3 aya kadar olan giderleri kurum bütçesinin ilgili tertibinden karşılanır.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28. Yurt dışı sürekli veya geçici görev yolculuğunun zorunlu kıldığı belge ve işlem giderleri, çalışma ve toplantının gerektirdiği kaydiye, aidat ve gidere katılma gibi ödemeler idare bütçelerinin ilgili tertiplerinden ödenir.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80974352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4314369"/>
              </p:ext>
            </p:extLst>
          </p:nvPr>
        </p:nvGraphicFramePr>
        <p:xfrm>
          <a:off x="107504" y="332656"/>
          <a:ext cx="8856984" cy="6167616"/>
        </p:xfrm>
        <a:graphic>
          <a:graphicData uri="http://schemas.openxmlformats.org/drawingml/2006/table">
            <a:tbl>
              <a:tblPr firstRow="1" bandRow="1">
                <a:tableStyleId>{5C22544A-7EE6-4342-B048-85BDC9FD1C3A}</a:tableStyleId>
              </a:tblPr>
              <a:tblGrid>
                <a:gridCol w="8856984"/>
              </a:tblGrid>
              <a:tr h="864096">
                <a:tc>
                  <a:txBody>
                    <a:bodyPr/>
                    <a:lstStyle/>
                    <a:p>
                      <a:pPr marL="0" indent="0" algn="ctr">
                        <a:buNone/>
                      </a:pPr>
                      <a:r>
                        <a:rPr lang="tr-TR" dirty="0" smtClean="0">
                          <a:latin typeface="Arial" panose="020B0604020202020204" pitchFamily="34" charset="0"/>
                          <a:cs typeface="Arial" panose="020B0604020202020204" pitchFamily="34" charset="0"/>
                        </a:rPr>
                        <a:t>2016</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107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33. a) Kamu kurum ve kuruluşları tarafından düzenlenen bilimsel nitelikli toplantılara katılmaları kurumlarınca gerekli görülenlerin katılma giderleri ve ilgili bakan veya yetki verdiği makamın onayıyla isim ve unvanları belirlenen kurum personelinin unvanı ve gördüğü hizmet ile doğrudan ilgisi bulunan kurslara katılmasına ilişkin kurs giderleri, kurum bütçesinin ilgili tertibinden ödenir.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58. Maliye Bakanlığı bütçesinin 12.01.31.00-01.1.2.65-1-09.9 tertibinde yer alan ödenekten, genel bütçe kapsamındaki kamu idareleri ile özel bütçeli idarelerin ilama bağlı borçlarını karşılamak amacıyla gerektiğinde kuruluş bütçelerinin mevcut veya yeni açılacak tertiplerine aktarma yapmaya ve bu tertipte yer alan ödeneğin bir katına kadar ödenek eklemeye Maliye Bakanı 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59. Maliye Bakanlığı bütçesinin 12.01.31.00-01.1.2.66-1-09.9 tertibinde yer alan ödenekten, mahkeme harç ve giderleri, belirli satış aidatı ile oranı kanunla saptanmış ödenti ve ikramiyeleri karşılamak amacıyla genel bütçe kapsamındaki kamu idareleri ile özel bütçeli idarelerin mevcut veya yeni açılacak tertiplerine aktarma yapmaya Maliye Bakanı yetkilidir.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2312524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70652841"/>
              </p:ext>
            </p:extLst>
          </p:nvPr>
        </p:nvGraphicFramePr>
        <p:xfrm>
          <a:off x="195251" y="188640"/>
          <a:ext cx="8841245" cy="6492240"/>
        </p:xfrm>
        <a:graphic>
          <a:graphicData uri="http://schemas.openxmlformats.org/drawingml/2006/table">
            <a:tbl>
              <a:tblPr firstRow="1" bandRow="1">
                <a:tableStyleId>{5C22544A-7EE6-4342-B048-85BDC9FD1C3A}</a:tableStyleId>
              </a:tblPr>
              <a:tblGrid>
                <a:gridCol w="8841245"/>
              </a:tblGrid>
              <a:tr h="638945">
                <a:tc>
                  <a:txBody>
                    <a:bodyPr/>
                    <a:lstStyle/>
                    <a:p>
                      <a:pPr marL="0" indent="0" algn="ctr">
                        <a:buNone/>
                      </a:pPr>
                      <a:r>
                        <a:rPr lang="tr-TR" dirty="0" smtClean="0">
                          <a:latin typeface="Arial" panose="020B0604020202020204" pitchFamily="34" charset="0"/>
                          <a:cs typeface="Arial" panose="020B0604020202020204" pitchFamily="34" charset="0"/>
                        </a:rPr>
                        <a:t>2016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41775">
                <a:tc>
                  <a:txBody>
                    <a:bodyPr/>
                    <a:lstStyle/>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71. 4/11/1981 tarihli ve 2547 sayılı Yükseköğretim Kanununun 10 uncu maddesinin sekizinci fıkrası kapsamında kaydedilen ödenekler, aynı maddenin dokuzuncu fıkrasında belirtilen hizmet ve faaliyetlere ilaveten;</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a) 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b) Öğretim elemanlarının araştırma faaliyetlerinin desteklenmesine yönelik olarak yükseköğretim üst kuruluşları ile yükseköğretim kurumlarının ihtiyaç duyacağı çeşitli elektronik bilgi kaynaklarının (e-kitap, e-dergi, veri tabanı arşivi vb.) temini ve desteklenmesi ile ortak veri tabanı üzerinden paylaşımın sağlanmasına yönelik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c) Yükseköğretim üst kuruluşlarının fiziki kapasitesinin güçlendirilmesi kapsamında her türlü mal ve hizmet alımı ile yapım işleri,</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ç) 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 ile öğrencilerin katılımına ilişkin ilgili mevzuatı uyarınca ödenmesi gereken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amacıyla Yükseköğretim Kurulu tarafından veya ilgili yükseköğretim kurumuna kaynak aktarmak suretiyle kullanılabilir. Ancak, (ç) bendi kapsamında yapılacak harcamaların toplamı kaydedilen ödeneklerin yüzde beşini geçemez.</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4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aseline="0" dirty="0" smtClean="0">
                          <a:latin typeface="Arial" panose="020B0604020202020204" pitchFamily="34" charset="0"/>
                          <a:cs typeface="Arial" panose="020B0604020202020204" pitchFamily="34" charset="0"/>
                        </a:rPr>
                        <a:t>79. 2547 sayılı Kanunun 46’ncı maddesine istinaden Bakanlar Kurulu kararları ile yapılan düzenlemeler gereğince, Devletçe karşılanacak öğrenci katkı payları, Maliye Bakanlığı bütçesinde bu amaçla öngörülen ödeneklerden tahakkuka bağlanmak suretiyle yükseköğretim kurumları muhasebe birimi hesabına ödenir. Ödenen bu tutarlar, yükseköğretim kurumları bütçelerine öz gelir kaydedilerek, öğrenci katkı payı gelirlerine ilişkin esaslara göre kullanılır. Bu kapsamda, ödemeye ilişkin esasları belirlemeye, uygulamaya ilişkin ortaya çıkabilecek tereddütleri gidermeye ve gerekli düzenlemeleri yapmaya Maliye Bakanlığı 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569460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0002" y="548680"/>
            <a:ext cx="8640960" cy="5755422"/>
          </a:xfrm>
          <a:prstGeom prst="rect">
            <a:avLst/>
          </a:prstGeom>
          <a:solidFill>
            <a:schemeClr val="accent2">
              <a:lumMod val="20000"/>
              <a:lumOff val="80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tr-TR" sz="1600" b="1" dirty="0" smtClean="0">
              <a:latin typeface="Arial" panose="020B0604020202020204" pitchFamily="34" charset="0"/>
              <a:cs typeface="Arial" panose="020B0604020202020204" pitchFamily="34" charset="0"/>
            </a:endParaRPr>
          </a:p>
          <a:p>
            <a:pPr algn="ctr"/>
            <a:r>
              <a:rPr lang="tr-TR" sz="1600" b="1" dirty="0" smtClean="0">
                <a:latin typeface="Arial" panose="020B0604020202020204" pitchFamily="34" charset="0"/>
                <a:cs typeface="Arial" panose="020B0604020202020204" pitchFamily="34" charset="0"/>
              </a:rPr>
              <a:t>YÜKSEKÖĞRETİM </a:t>
            </a:r>
            <a:r>
              <a:rPr lang="tr-TR" sz="1600" b="1" dirty="0">
                <a:latin typeface="Arial" panose="020B0604020202020204" pitchFamily="34" charset="0"/>
                <a:cs typeface="Arial" panose="020B0604020202020204" pitchFamily="34" charset="0"/>
              </a:rPr>
              <a:t>KURUMLARI BÜTÇELERİNDE </a:t>
            </a:r>
          </a:p>
          <a:p>
            <a:pPr algn="ctr"/>
            <a:r>
              <a:rPr lang="tr-TR" sz="1600" b="1" dirty="0">
                <a:latin typeface="Arial" panose="020B0604020202020204" pitchFamily="34" charset="0"/>
                <a:cs typeface="Arial" panose="020B0604020202020204" pitchFamily="34" charset="0"/>
              </a:rPr>
              <a:t>BİLİMSEL ARAŞTIRMA PROJELERİ İÇİN TEFRİK EDİLEN ÖDENEKLERİN </a:t>
            </a:r>
          </a:p>
          <a:p>
            <a:pPr algn="ctr"/>
            <a:r>
              <a:rPr lang="tr-TR" sz="1600" b="1" dirty="0">
                <a:latin typeface="Arial" panose="020B0604020202020204" pitchFamily="34" charset="0"/>
                <a:cs typeface="Arial" panose="020B0604020202020204" pitchFamily="34" charset="0"/>
              </a:rPr>
              <a:t>ÖZEL HESABA AKTARILARAK KULLANIMI, MUHASEBELEŞTİRİLMESİ İLE </a:t>
            </a:r>
          </a:p>
          <a:p>
            <a:pPr algn="ctr"/>
            <a:r>
              <a:rPr lang="tr-TR" sz="1600" b="1" dirty="0">
                <a:latin typeface="Arial" panose="020B0604020202020204" pitchFamily="34" charset="0"/>
                <a:cs typeface="Arial" panose="020B0604020202020204" pitchFamily="34" charset="0"/>
              </a:rPr>
              <a:t>ÖZEL HESABIN İŞLEYİŞİNE İLİŞKİN </a:t>
            </a:r>
          </a:p>
          <a:p>
            <a:pPr algn="ctr"/>
            <a:r>
              <a:rPr lang="tr-TR" sz="1600" b="1" dirty="0">
                <a:latin typeface="Arial" panose="020B0604020202020204" pitchFamily="34" charset="0"/>
                <a:cs typeface="Arial" panose="020B0604020202020204" pitchFamily="34" charset="0"/>
              </a:rPr>
              <a:t>ESAS VE USULLER </a:t>
            </a:r>
            <a:endParaRPr lang="tr-TR" sz="1600" b="1" dirty="0" smtClean="0">
              <a:latin typeface="Arial" panose="020B0604020202020204" pitchFamily="34" charset="0"/>
              <a:cs typeface="Arial" panose="020B0604020202020204" pitchFamily="34" charset="0"/>
            </a:endParaRPr>
          </a:p>
          <a:p>
            <a:pPr algn="ctr"/>
            <a:endParaRPr lang="tr-TR" sz="1600" b="1" dirty="0" smtClean="0">
              <a:latin typeface="Arial" panose="020B0604020202020204" pitchFamily="34" charset="0"/>
              <a:cs typeface="Arial" panose="020B0604020202020204" pitchFamily="34" charset="0"/>
            </a:endParaRPr>
          </a:p>
          <a:p>
            <a:pPr indent="360000" algn="just"/>
            <a:r>
              <a:rPr lang="tr-TR" sz="1600" dirty="0">
                <a:latin typeface="Arial" panose="020B0604020202020204" pitchFamily="34" charset="0"/>
                <a:cs typeface="Arial" panose="020B0604020202020204" pitchFamily="34" charset="0"/>
              </a:rPr>
              <a:t>Yükseköğretim kurumları bütçelerinde bilimsel ve teknolojik araştırma </a:t>
            </a:r>
            <a:r>
              <a:rPr lang="tr-TR" sz="1600" dirty="0" smtClean="0">
                <a:latin typeface="Arial" panose="020B0604020202020204" pitchFamily="34" charset="0"/>
                <a:cs typeface="Arial" panose="020B0604020202020204" pitchFamily="34" charset="0"/>
              </a:rPr>
              <a:t>hizmetleri </a:t>
            </a:r>
            <a:r>
              <a:rPr lang="tr-TR" sz="1600" dirty="0">
                <a:latin typeface="Arial" panose="020B0604020202020204" pitchFamily="34" charset="0"/>
                <a:cs typeface="Arial" panose="020B0604020202020204" pitchFamily="34" charset="0"/>
              </a:rPr>
              <a:t>için tefrik edilen bilimsel araştırma projelerine ilişkin ödenekler, proje özel hesabına </a:t>
            </a:r>
            <a:r>
              <a:rPr lang="tr-TR" sz="1600" dirty="0" smtClean="0">
                <a:latin typeface="Arial" panose="020B0604020202020204" pitchFamily="34" charset="0"/>
                <a:cs typeface="Arial" panose="020B0604020202020204" pitchFamily="34" charset="0"/>
              </a:rPr>
              <a:t>aktarılmak </a:t>
            </a:r>
            <a:r>
              <a:rPr lang="tr-TR" sz="1600" dirty="0">
                <a:latin typeface="Arial" panose="020B0604020202020204" pitchFamily="34" charset="0"/>
                <a:cs typeface="Arial" panose="020B0604020202020204" pitchFamily="34" charset="0"/>
              </a:rPr>
              <a:t>suretiyle kullanılır. Söz konusu ödenekler, "05- Cari Transferler", "07- Sermaye </a:t>
            </a:r>
            <a:r>
              <a:rPr lang="tr-TR" sz="1600" dirty="0" smtClean="0">
                <a:latin typeface="Arial" panose="020B0604020202020204" pitchFamily="34" charset="0"/>
                <a:cs typeface="Arial" panose="020B0604020202020204" pitchFamily="34" charset="0"/>
              </a:rPr>
              <a:t>Transferleri</a:t>
            </a:r>
            <a:r>
              <a:rPr lang="tr-TR" sz="1600" dirty="0">
                <a:latin typeface="Arial" panose="020B0604020202020204" pitchFamily="34" charset="0"/>
                <a:cs typeface="Arial" panose="020B0604020202020204" pitchFamily="34" charset="0"/>
              </a:rPr>
              <a:t>" ekonomik kodlarına </a:t>
            </a:r>
            <a:r>
              <a:rPr lang="tr-TR" sz="1600" dirty="0" smtClean="0">
                <a:latin typeface="Arial" panose="020B0604020202020204" pitchFamily="34" charset="0"/>
                <a:cs typeface="Arial" panose="020B0604020202020204" pitchFamily="34" charset="0"/>
              </a:rPr>
              <a:t>ve </a:t>
            </a:r>
            <a:r>
              <a:rPr lang="tr-TR" sz="1600" dirty="0">
                <a:latin typeface="Arial" panose="020B0604020202020204" pitchFamily="34" charset="0"/>
                <a:cs typeface="Arial" panose="020B0604020202020204" pitchFamily="34" charset="0"/>
              </a:rPr>
              <a:t>söz konusu ekonomik kodlardan tahakkuka bağlanmak suretiyle </a:t>
            </a:r>
            <a:r>
              <a:rPr lang="tr-TR" sz="1600" dirty="0" smtClean="0">
                <a:latin typeface="Arial" panose="020B0604020202020204" pitchFamily="34" charset="0"/>
                <a:cs typeface="Arial" panose="020B0604020202020204" pitchFamily="34" charset="0"/>
              </a:rPr>
              <a:t>proje özel hesabına aktarılır. </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dirty="0">
                <a:latin typeface="Arial" panose="020B0604020202020204" pitchFamily="34" charset="0"/>
                <a:cs typeface="Arial" panose="020B0604020202020204" pitchFamily="34" charset="0"/>
              </a:rPr>
              <a:t>Bu Esas ve Usuller kapsamında yapılan harcamalar projelerin tabi olduğu </a:t>
            </a:r>
            <a:r>
              <a:rPr lang="tr-TR" sz="1600" dirty="0" smtClean="0">
                <a:latin typeface="Arial" panose="020B0604020202020204" pitchFamily="34" charset="0"/>
                <a:cs typeface="Arial" panose="020B0604020202020204" pitchFamily="34" charset="0"/>
              </a:rPr>
              <a:t>mevzuat </a:t>
            </a:r>
            <a:r>
              <a:rPr lang="tr-TR" sz="1600" dirty="0">
                <a:latin typeface="Arial" panose="020B0604020202020204" pitchFamily="34" charset="0"/>
                <a:cs typeface="Arial" panose="020B0604020202020204" pitchFamily="34" charset="0"/>
              </a:rPr>
              <a:t>ve 5018 sayılı Kanuna göre denetlenir. Yapılan denetimler neticesinde, Türk Ceza </a:t>
            </a:r>
            <a:r>
              <a:rPr lang="tr-TR" sz="1600" dirty="0" smtClean="0">
                <a:latin typeface="Arial" panose="020B0604020202020204" pitchFamily="34" charset="0"/>
                <a:cs typeface="Arial" panose="020B0604020202020204" pitchFamily="34" charset="0"/>
              </a:rPr>
              <a:t>Kanunu açısından </a:t>
            </a:r>
            <a:r>
              <a:rPr lang="tr-TR" sz="1600" dirty="0">
                <a:latin typeface="Arial" panose="020B0604020202020204" pitchFamily="34" charset="0"/>
                <a:cs typeface="Arial" panose="020B0604020202020204" pitchFamily="34" charset="0"/>
              </a:rPr>
              <a:t>suç teşkil eden fiillerin tespiti halinde ilgililer hakkında yükseköğretim kurumu tarafından </a:t>
            </a:r>
            <a:r>
              <a:rPr lang="tr-TR" sz="1600" dirty="0" smtClean="0">
                <a:latin typeface="Arial" panose="020B0604020202020204" pitchFamily="34" charset="0"/>
                <a:cs typeface="Arial" panose="020B0604020202020204" pitchFamily="34" charset="0"/>
              </a:rPr>
              <a:t>genel </a:t>
            </a:r>
            <a:r>
              <a:rPr lang="tr-TR" sz="1600" dirty="0">
                <a:latin typeface="Arial" panose="020B0604020202020204" pitchFamily="34" charset="0"/>
                <a:cs typeface="Arial" panose="020B0604020202020204" pitchFamily="34" charset="0"/>
              </a:rPr>
              <a:t>hükümlere göre işlem yapılır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dirty="0" smtClean="0">
                <a:latin typeface="Arial" panose="020B0604020202020204" pitchFamily="34" charset="0"/>
                <a:cs typeface="Arial" panose="020B0604020202020204" pitchFamily="34" charset="0"/>
              </a:rPr>
              <a:t>Bu </a:t>
            </a:r>
            <a:r>
              <a:rPr lang="tr-TR" sz="1600" dirty="0">
                <a:latin typeface="Arial" panose="020B0604020202020204" pitchFamily="34" charset="0"/>
                <a:cs typeface="Arial" panose="020B0604020202020204" pitchFamily="34" charset="0"/>
              </a:rPr>
              <a:t>Esas ve Usuller kapsamında yapılan harcamalar Sayıştay denetimine tabidir. </a:t>
            </a:r>
            <a:endParaRPr lang="tr-TR" sz="1600" dirty="0" smtClean="0">
              <a:latin typeface="Arial" panose="020B0604020202020204" pitchFamily="34" charset="0"/>
              <a:cs typeface="Arial" panose="020B0604020202020204" pitchFamily="34" charset="0"/>
            </a:endParaRP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dirty="0">
                <a:latin typeface="Arial" panose="020B0604020202020204" pitchFamily="34" charset="0"/>
                <a:cs typeface="Arial" panose="020B0604020202020204" pitchFamily="34" charset="0"/>
              </a:rPr>
              <a:t>Bu Esas ve Usullerin uygulanması sırasında ortaya çıkabilecek tereddütleri </a:t>
            </a:r>
            <a:r>
              <a:rPr lang="tr-TR" sz="1600" dirty="0" smtClean="0">
                <a:latin typeface="Arial" panose="020B0604020202020204" pitchFamily="34" charset="0"/>
                <a:cs typeface="Arial" panose="020B0604020202020204" pitchFamily="34" charset="0"/>
              </a:rPr>
              <a:t>gidermeye </a:t>
            </a:r>
            <a:r>
              <a:rPr lang="tr-TR" sz="1600" dirty="0">
                <a:latin typeface="Arial" panose="020B0604020202020204" pitchFamily="34" charset="0"/>
                <a:cs typeface="Arial" panose="020B0604020202020204" pitchFamily="34" charset="0"/>
              </a:rPr>
              <a:t>ve gerektiğinde düzenleme yapmaya Maliye Bakanlığı yetkilidir. </a:t>
            </a:r>
            <a:endParaRPr lang="tr-TR" sz="1600" dirty="0" smtClean="0">
              <a:latin typeface="Arial" panose="020B0604020202020204" pitchFamily="34" charset="0"/>
              <a:cs typeface="Arial" panose="020B0604020202020204" pitchFamily="34" charset="0"/>
            </a:endParaRPr>
          </a:p>
          <a:p>
            <a:pPr algn="just"/>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362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21’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6992826"/>
              </p:ext>
            </p:extLst>
          </p:nvPr>
        </p:nvGraphicFramePr>
        <p:xfrm>
          <a:off x="467544" y="476672"/>
          <a:ext cx="8219256" cy="5728893"/>
        </p:xfrm>
        <a:graphic>
          <a:graphicData uri="http://schemas.openxmlformats.org/drawingml/2006/table">
            <a:tbl>
              <a:tblPr firstRow="1" bandRow="1">
                <a:tableStyleId>{BC89EF96-8CEA-46FF-86C4-4CE0E7609802}</a:tableStyleId>
              </a:tblPr>
              <a:tblGrid>
                <a:gridCol w="6408712"/>
                <a:gridCol w="1810544"/>
              </a:tblGrid>
              <a:tr h="642448">
                <a:tc gridSpan="2">
                  <a:txBody>
                    <a:bodyPr/>
                    <a:lstStyle/>
                    <a:p>
                      <a:pPr algn="ctr"/>
                      <a:r>
                        <a:rPr lang="tr-TR" sz="2000" b="1" dirty="0" smtClean="0">
                          <a:solidFill>
                            <a:schemeClr val="bg1"/>
                          </a:solidFill>
                        </a:rPr>
                        <a:t>4734 SAYILI KAMU İHALE KANUNUNDA GEÇEN PARASAL LİMİTLER</a:t>
                      </a:r>
                      <a:endParaRPr lang="tr-TR" sz="2000" b="1" kern="1200" dirty="0" smtClean="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977638">
                <a:tc>
                  <a:txBody>
                    <a:bodyPr/>
                    <a:lstStyle/>
                    <a:p>
                      <a:pPr algn="just"/>
                      <a:r>
                        <a:rPr lang="tr-TR" sz="1400" b="1" u="sng" kern="1200" dirty="0" smtClean="0">
                          <a:solidFill>
                            <a:srgbClr val="002060"/>
                          </a:solidFill>
                          <a:latin typeface="+mn-lt"/>
                          <a:ea typeface="+mn-ea"/>
                          <a:cs typeface="+mn-cs"/>
                        </a:rPr>
                        <a:t>Pazarlık Usulü </a:t>
                      </a:r>
                    </a:p>
                    <a:p>
                      <a:pPr algn="just"/>
                      <a:r>
                        <a:rPr lang="tr-TR" sz="1400" b="1" kern="1200" dirty="0" smtClean="0">
                          <a:solidFill>
                            <a:srgbClr val="002060"/>
                          </a:solidFill>
                          <a:latin typeface="+mn-lt"/>
                          <a:ea typeface="+mn-ea"/>
                          <a:cs typeface="+mn-cs"/>
                        </a:rPr>
                        <a:t>f) İdarelerin yaklaşık maliyeti </a:t>
                      </a:r>
                      <a:r>
                        <a:rPr lang="tr-TR" sz="1400" b="1" u="sng" kern="1200" dirty="0" smtClean="0">
                          <a:solidFill>
                            <a:srgbClr val="FF0000"/>
                          </a:solidFill>
                          <a:latin typeface="+mn-lt"/>
                          <a:ea typeface="+mn-ea"/>
                          <a:cs typeface="+mn-cs"/>
                        </a:rPr>
                        <a:t>177.556,00</a:t>
                      </a:r>
                      <a:r>
                        <a:rPr lang="tr-TR" sz="1400" b="1" u="sng" kern="1200" baseline="0" dirty="0" smtClean="0">
                          <a:solidFill>
                            <a:srgbClr val="FF0000"/>
                          </a:solidFill>
                          <a:latin typeface="+mn-lt"/>
                          <a:ea typeface="+mn-ea"/>
                          <a:cs typeface="+mn-cs"/>
                        </a:rPr>
                        <a:t> </a:t>
                      </a:r>
                      <a:r>
                        <a:rPr lang="tr-TR" sz="1400" b="1" u="sng" kern="1200" dirty="0" smtClean="0">
                          <a:solidFill>
                            <a:srgbClr val="FF0000"/>
                          </a:solidFill>
                          <a:latin typeface="+mn-lt"/>
                          <a:ea typeface="+mn-ea"/>
                          <a:cs typeface="+mn-cs"/>
                        </a:rPr>
                        <a:t>TL</a:t>
                      </a:r>
                      <a:r>
                        <a:rPr lang="tr-TR" sz="1400" b="1" u="sng" kern="1200" dirty="0" smtClean="0">
                          <a:solidFill>
                            <a:schemeClr val="accent2">
                              <a:lumMod val="75000"/>
                            </a:schemeClr>
                          </a:solidFill>
                          <a:latin typeface="+mn-lt"/>
                          <a:ea typeface="+mn-ea"/>
                          <a:cs typeface="+mn-cs"/>
                        </a:rPr>
                        <a:t>’ </a:t>
                      </a:r>
                      <a:r>
                        <a:rPr lang="tr-TR" sz="1400" b="1" u="none" kern="1200" dirty="0" err="1" smtClean="0">
                          <a:solidFill>
                            <a:srgbClr val="002060"/>
                          </a:solidFill>
                          <a:latin typeface="+mn-lt"/>
                          <a:ea typeface="+mn-ea"/>
                          <a:cs typeface="+mn-cs"/>
                        </a:rPr>
                        <a:t>na</a:t>
                      </a:r>
                      <a:r>
                        <a:rPr lang="tr-TR" sz="1400" b="1" u="none" kern="120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KİK 2016/1 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977638">
                <a:tc>
                  <a:txBody>
                    <a:bodyPr/>
                    <a:lstStyle/>
                    <a:p>
                      <a:pPr algn="just"/>
                      <a:r>
                        <a:rPr lang="tr-TR" sz="1400" b="1" u="sng" kern="1200" dirty="0" smtClean="0">
                          <a:solidFill>
                            <a:srgbClr val="002060"/>
                          </a:solidFill>
                          <a:latin typeface="+mn-lt"/>
                          <a:ea typeface="+mn-ea"/>
                          <a:cs typeface="+mn-cs"/>
                        </a:rPr>
                        <a:t>Doğrudan Temin</a:t>
                      </a:r>
                    </a:p>
                    <a:p>
                      <a:pPr algn="just"/>
                      <a:r>
                        <a:rPr lang="tr-TR" sz="1400" b="1" kern="1200" dirty="0" smtClean="0">
                          <a:solidFill>
                            <a:srgbClr val="002060"/>
                          </a:solidFill>
                          <a:latin typeface="+mn-lt"/>
                          <a:ea typeface="+mn-ea"/>
                          <a:cs typeface="+mn-cs"/>
                        </a:rPr>
                        <a:t>(d) Büyükşehir belediyesi sınırları dahilinde bulunan idarelerin </a:t>
                      </a:r>
                      <a:r>
                        <a:rPr lang="tr-TR" sz="1400" b="1" u="sng" kern="1200" dirty="0" smtClean="0">
                          <a:solidFill>
                            <a:srgbClr val="FF0000"/>
                          </a:solidFill>
                          <a:latin typeface="+mn-lt"/>
                          <a:ea typeface="+mn-ea"/>
                          <a:cs typeface="+mn-cs"/>
                        </a:rPr>
                        <a:t>53.261,00</a:t>
                      </a:r>
                      <a:r>
                        <a:rPr lang="tr-TR" sz="1400" b="1" u="sng" kern="1200" dirty="0" smtClean="0">
                          <a:solidFill>
                            <a:schemeClr val="accent2">
                              <a:lumMod val="75000"/>
                            </a:schemeClr>
                          </a:solidFill>
                          <a:latin typeface="+mn-lt"/>
                          <a:ea typeface="+mn-ea"/>
                          <a:cs typeface="+mn-cs"/>
                        </a:rPr>
                        <a:t> </a:t>
                      </a:r>
                      <a:r>
                        <a:rPr lang="tr-TR" sz="1400" b="1" u="sng" kern="1200" dirty="0" smtClean="0">
                          <a:solidFill>
                            <a:srgbClr val="FF0000"/>
                          </a:solidFill>
                          <a:latin typeface="+mn-lt"/>
                          <a:ea typeface="+mn-ea"/>
                          <a:cs typeface="+mn-cs"/>
                        </a:rPr>
                        <a:t>TL</a:t>
                      </a:r>
                      <a:r>
                        <a:rPr lang="tr-TR" sz="1400" b="1" u="sng" kern="1200" dirty="0" smtClean="0">
                          <a:solidFill>
                            <a:schemeClr val="accent2">
                              <a:lumMod val="75000"/>
                            </a:schemeClr>
                          </a:solidFill>
                          <a:latin typeface="+mn-lt"/>
                          <a:ea typeface="+mn-ea"/>
                          <a:cs typeface="+mn-cs"/>
                        </a:rPr>
                        <a:t>, </a:t>
                      </a:r>
                      <a:r>
                        <a:rPr lang="tr-TR" sz="1400" b="1" kern="1200" dirty="0" smtClean="0">
                          <a:solidFill>
                            <a:srgbClr val="002060"/>
                          </a:solidFill>
                          <a:latin typeface="+mn-lt"/>
                          <a:ea typeface="+mn-ea"/>
                          <a:cs typeface="+mn-cs"/>
                        </a:rPr>
                        <a:t>diğer idarelerin </a:t>
                      </a:r>
                      <a:r>
                        <a:rPr lang="tr-TR" sz="1400" b="1" u="sng" kern="1200" dirty="0" smtClean="0">
                          <a:solidFill>
                            <a:srgbClr val="FF0000"/>
                          </a:solidFill>
                          <a:latin typeface="+mn-lt"/>
                          <a:ea typeface="+mn-ea"/>
                          <a:cs typeface="+mn-cs"/>
                        </a:rPr>
                        <a:t>17.744,00 TL  </a:t>
                      </a:r>
                      <a:r>
                        <a:rPr lang="tr-TR" sz="1400" b="1" kern="1200" dirty="0" err="1" smtClean="0">
                          <a:solidFill>
                            <a:srgbClr val="002060"/>
                          </a:solidFill>
                          <a:latin typeface="+mn-lt"/>
                          <a:ea typeface="+mn-ea"/>
                          <a:cs typeface="+mn-cs"/>
                        </a:rPr>
                        <a:t>yi</a:t>
                      </a:r>
                      <a:r>
                        <a:rPr lang="tr-TR" sz="1400" b="1" kern="1200" dirty="0" smtClean="0">
                          <a:solidFill>
                            <a:srgbClr val="002060"/>
                          </a:solidFill>
                          <a:latin typeface="+mn-lt"/>
                          <a:ea typeface="+mn-ea"/>
                          <a:cs typeface="+mn-cs"/>
                        </a:rPr>
                        <a:t>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Kamu İhale Kanunu</a:t>
                      </a:r>
                      <a:r>
                        <a:rPr lang="tr-TR" sz="1400" b="1" kern="1200" baseline="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KİK 2016/1 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1424558">
                <a:tc>
                  <a:txBody>
                    <a:bodyPr/>
                    <a:lstStyle/>
                    <a:p>
                      <a:pPr algn="just"/>
                      <a:r>
                        <a:rPr lang="tr-TR" sz="1400" b="1" u="sng" kern="1200" dirty="0" smtClean="0">
                          <a:solidFill>
                            <a:srgbClr val="002060"/>
                          </a:solidFill>
                          <a:latin typeface="+mn-lt"/>
                          <a:ea typeface="+mn-ea"/>
                          <a:cs typeface="+mn-cs"/>
                        </a:rPr>
                        <a:t>Kamu İhale Kurumu Payı (On binde beş)</a:t>
                      </a:r>
                      <a:endParaRPr lang="tr-TR" sz="1400" b="1" kern="1200" dirty="0" smtClean="0">
                        <a:solidFill>
                          <a:srgbClr val="002060"/>
                        </a:solidFill>
                        <a:latin typeface="+mn-lt"/>
                        <a:ea typeface="+mn-ea"/>
                        <a:cs typeface="+mn-cs"/>
                      </a:endParaRPr>
                    </a:p>
                    <a:p>
                      <a:pPr algn="just"/>
                      <a:r>
                        <a:rPr lang="tr-TR" sz="1400" b="1" kern="1200" dirty="0" smtClean="0">
                          <a:solidFill>
                            <a:srgbClr val="002060"/>
                          </a:solidFill>
                          <a:latin typeface="+mn-lt"/>
                          <a:ea typeface="+mn-ea"/>
                          <a:cs typeface="+mn-cs"/>
                        </a:rPr>
                        <a:t>Düzenlenecek sözleşmelerden bedeli</a:t>
                      </a:r>
                      <a:r>
                        <a:rPr lang="tr-TR" sz="1400" b="1" kern="1200" baseline="0" dirty="0" smtClean="0">
                          <a:solidFill>
                            <a:srgbClr val="002060"/>
                          </a:solidFill>
                          <a:latin typeface="+mn-lt"/>
                          <a:ea typeface="+mn-ea"/>
                          <a:cs typeface="+mn-cs"/>
                        </a:rPr>
                        <a:t> </a:t>
                      </a:r>
                      <a:r>
                        <a:rPr lang="tr-TR" sz="1400" b="1" u="sng" kern="1200" baseline="0" dirty="0" smtClean="0">
                          <a:solidFill>
                            <a:srgbClr val="FF0000"/>
                          </a:solidFill>
                          <a:latin typeface="+mn-lt"/>
                          <a:ea typeface="+mn-ea"/>
                          <a:cs typeface="+mn-cs"/>
                        </a:rPr>
                        <a:t>355.126,00 TL</a:t>
                      </a:r>
                      <a:r>
                        <a:rPr lang="tr-TR" sz="1400" b="1" u="none" kern="1200" baseline="0" dirty="0" smtClean="0">
                          <a:solidFill>
                            <a:srgbClr val="FF0000"/>
                          </a:solidFill>
                          <a:latin typeface="+mn-lt"/>
                          <a:ea typeface="+mn-ea"/>
                          <a:cs typeface="+mn-cs"/>
                        </a:rPr>
                        <a:t> </a:t>
                      </a:r>
                      <a:r>
                        <a:rPr lang="tr-TR" sz="1400" b="1" kern="1200" dirty="0" err="1" smtClean="0">
                          <a:solidFill>
                            <a:srgbClr val="002060"/>
                          </a:solidFill>
                          <a:latin typeface="+mn-lt"/>
                          <a:ea typeface="+mn-ea"/>
                          <a:cs typeface="+mn-cs"/>
                        </a:rPr>
                        <a:t>yi</a:t>
                      </a:r>
                      <a:r>
                        <a:rPr lang="tr-TR" sz="1400" b="1" kern="1200" dirty="0" smtClean="0">
                          <a:solidFill>
                            <a:srgbClr val="002060"/>
                          </a:solidFill>
                          <a:latin typeface="+mn-lt"/>
                          <a:ea typeface="+mn-ea"/>
                          <a:cs typeface="+mn-cs"/>
                        </a:rPr>
                        <a:t>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KİK 2016/1 Tebliği</a:t>
                      </a:r>
                    </a:p>
                    <a:p>
                      <a:pPr algn="ctr"/>
                      <a:r>
                        <a:rPr lang="tr-TR" sz="1400" b="1" kern="1200" dirty="0" smtClean="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1648019">
                <a:tc>
                  <a:txBody>
                    <a:bodyPr/>
                    <a:lstStyle/>
                    <a:p>
                      <a:pPr algn="just"/>
                      <a:r>
                        <a:rPr lang="tr-TR" sz="1400" b="1" kern="1200" dirty="0" smtClean="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tr-TR" sz="1400" b="1" u="sng" kern="1200" dirty="0" smtClean="0">
                          <a:solidFill>
                            <a:srgbClr val="FF0000"/>
                          </a:solidFill>
                          <a:latin typeface="+mn-lt"/>
                          <a:ea typeface="+mn-ea"/>
                          <a:cs typeface="+mn-cs"/>
                        </a:rPr>
                        <a:t>197.091,00 TL </a:t>
                      </a:r>
                      <a:r>
                        <a:rPr lang="tr-TR" sz="1400" b="1" kern="1200" dirty="0" smtClean="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smtClean="0">
                          <a:solidFill>
                            <a:srgbClr val="002060"/>
                          </a:solidFill>
                          <a:latin typeface="+mn-lt"/>
                          <a:ea typeface="+mn-ea"/>
                          <a:cs typeface="+mn-cs"/>
                        </a:rPr>
                        <a:t>Kamu İhale Kanunu</a:t>
                      </a:r>
                      <a:r>
                        <a:rPr lang="tr-TR" sz="1400" b="1" kern="1200" baseline="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Md.62/h</a:t>
                      </a:r>
                    </a:p>
                    <a:p>
                      <a:pPr algn="ctr"/>
                      <a:r>
                        <a:rPr lang="tr-TR" sz="1400" b="1" kern="1200" dirty="0" smtClean="0">
                          <a:solidFill>
                            <a:srgbClr val="002060"/>
                          </a:solidFill>
                          <a:latin typeface="+mn-lt"/>
                          <a:ea typeface="+mn-ea"/>
                          <a:cs typeface="+mn-cs"/>
                        </a:rPr>
                        <a:t>KİK 2016/1</a:t>
                      </a:r>
                      <a:r>
                        <a:rPr lang="tr-TR" sz="1400" b="1" kern="1200" baseline="0" dirty="0" smtClean="0">
                          <a:solidFill>
                            <a:srgbClr val="002060"/>
                          </a:solidFill>
                          <a:latin typeface="+mn-lt"/>
                          <a:ea typeface="+mn-ea"/>
                          <a:cs typeface="+mn-cs"/>
                        </a:rPr>
                        <a:t> Tebliği</a:t>
                      </a:r>
                    </a:p>
                    <a:p>
                      <a:pPr algn="ctr"/>
                      <a:r>
                        <a:rPr lang="tr-TR" sz="1400" b="1" kern="1200" dirty="0" smtClean="0">
                          <a:solidFill>
                            <a:srgbClr val="002060"/>
                          </a:solidFill>
                          <a:latin typeface="+mn-lt"/>
                          <a:ea typeface="+mn-ea"/>
                          <a:cs typeface="+mn-cs"/>
                        </a:rPr>
                        <a:t>5812 sayılı </a:t>
                      </a:r>
                      <a:r>
                        <a:rPr lang="tr-TR" sz="1400" b="1" kern="1200" baseline="0" dirty="0" smtClean="0">
                          <a:solidFill>
                            <a:srgbClr val="002060"/>
                          </a:solidFill>
                          <a:latin typeface="+mn-lt"/>
                          <a:ea typeface="+mn-ea"/>
                          <a:cs typeface="+mn-cs"/>
                        </a:rPr>
                        <a:t> Kanun</a:t>
                      </a:r>
                    </a:p>
                    <a:p>
                      <a:pPr algn="ctr"/>
                      <a:r>
                        <a:rPr lang="tr-TR" sz="1400" b="1" kern="1200" baseline="0" dirty="0" smtClean="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948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1313" y="351413"/>
            <a:ext cx="8064896" cy="575542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dirty="0" smtClean="0"/>
              <a:t>Elli Üç Bin İki Yüz Altmış Bir Türk Lirası</a:t>
            </a:r>
            <a:r>
              <a:rPr lang="tr-TR" sz="1600" dirty="0" smtClean="0"/>
              <a:t>, </a:t>
            </a:r>
            <a:r>
              <a:rPr lang="tr-TR" sz="1600" dirty="0"/>
              <a:t>diğer idarelerin </a:t>
            </a:r>
            <a:r>
              <a:rPr lang="tr-TR" sz="1600" b="1" dirty="0"/>
              <a:t>On </a:t>
            </a:r>
            <a:r>
              <a:rPr lang="tr-TR" sz="1600" b="1" dirty="0" smtClean="0"/>
              <a:t>Yedi Bin</a:t>
            </a:r>
            <a:r>
              <a:rPr lang="tr-TR" sz="1600" b="1" dirty="0"/>
              <a:t> </a:t>
            </a:r>
            <a:r>
              <a:rPr lang="tr-TR" sz="1600" b="1" dirty="0" smtClean="0"/>
              <a:t>Yedi </a:t>
            </a:r>
            <a:r>
              <a:rPr lang="tr-TR" sz="1600" b="1" dirty="0"/>
              <a:t>Y</a:t>
            </a:r>
            <a:r>
              <a:rPr lang="tr-TR" sz="1600" b="1" dirty="0" smtClean="0"/>
              <a:t>üz Kırk Dört </a:t>
            </a:r>
            <a:r>
              <a:rPr lang="tr-TR" sz="1600" b="1" dirty="0"/>
              <a:t>Türk Lirasını</a:t>
            </a:r>
            <a:r>
              <a:rPr lang="tr-TR" sz="1600" baseline="30000" dirty="0"/>
              <a:t> </a:t>
            </a:r>
            <a:r>
              <a:rPr lang="tr-TR" sz="1600" dirty="0"/>
              <a:t>aşmayan 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25648756"/>
              </p:ext>
            </p:extLst>
          </p:nvPr>
        </p:nvGraphicFramePr>
        <p:xfrm>
          <a:off x="323528" y="548680"/>
          <a:ext cx="8424936" cy="5817358"/>
        </p:xfrm>
        <a:graphic>
          <a:graphicData uri="http://schemas.openxmlformats.org/drawingml/2006/table">
            <a:tbl>
              <a:tblPr firstRow="1" bandRow="1">
                <a:tableStyleId>{5C22544A-7EE6-4342-B048-85BDC9FD1C3A}</a:tableStyleId>
              </a:tblPr>
              <a:tblGrid>
                <a:gridCol w="6600904"/>
                <a:gridCol w="1824032"/>
              </a:tblGrid>
              <a:tr h="720082">
                <a:tc gridSpan="2">
                  <a:txBody>
                    <a:bodyPr/>
                    <a:lstStyle/>
                    <a:p>
                      <a:pPr algn="ctr"/>
                      <a:r>
                        <a:rPr lang="tr-TR" sz="1800" b="1" dirty="0" smtClean="0">
                          <a:solidFill>
                            <a:schemeClr val="bg1"/>
                          </a:solidFill>
                        </a:rPr>
                        <a:t>BİLİMSEL</a:t>
                      </a:r>
                      <a:r>
                        <a:rPr lang="tr-TR" sz="1800" b="1" baseline="0" dirty="0" smtClean="0">
                          <a:solidFill>
                            <a:schemeClr val="bg1"/>
                          </a:solidFill>
                        </a:rPr>
                        <a:t> ARAŞTIRMA PROJELERİ İHALE YÖNETMELİĞİNDE </a:t>
                      </a:r>
                      <a:r>
                        <a:rPr lang="tr-TR" sz="1800" b="1" dirty="0" smtClean="0">
                          <a:solidFill>
                            <a:schemeClr val="bg1"/>
                          </a:solidFill>
                        </a:rPr>
                        <a:t>GEÇEN EŞİK DEĞERLER VE PARASAL LİMİTLER</a:t>
                      </a:r>
                      <a:endParaRPr lang="tr-TR" dirty="0"/>
                    </a:p>
                  </a:txBody>
                  <a:tcPr/>
                </a:tc>
                <a:tc hMerge="1">
                  <a:txBody>
                    <a:bodyPr/>
                    <a:lstStyle/>
                    <a:p>
                      <a:endParaRPr lang="tr-TR" dirty="0"/>
                    </a:p>
                  </a:txBody>
                  <a:tcPr/>
                </a:tc>
              </a:tr>
              <a:tr h="1180932">
                <a:tc gridSpan="2">
                  <a:txBody>
                    <a:bodyPr/>
                    <a:lstStyle/>
                    <a:p>
                      <a:pPr algn="just"/>
                      <a:r>
                        <a:rPr lang="tr-TR" sz="1600" dirty="0" smtClean="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smtClean="0"/>
                        <a:t>ncı</a:t>
                      </a:r>
                      <a:r>
                        <a:rPr lang="tr-TR" sz="1600" dirty="0" smtClean="0"/>
                        <a:t> maddesinde belirtilen parasal limitler </a:t>
                      </a:r>
                      <a:r>
                        <a:rPr lang="tr-TR" sz="1600" b="1" dirty="0" smtClean="0">
                          <a:solidFill>
                            <a:srgbClr val="FF0000"/>
                          </a:solidFill>
                        </a:rPr>
                        <a:t>Yükseköğretim Kurulu</a:t>
                      </a:r>
                      <a:r>
                        <a:rPr lang="tr-TR" sz="1600" dirty="0" smtClean="0"/>
                        <a:t> tarafından belirlenir.</a:t>
                      </a:r>
                    </a:p>
                  </a:txBody>
                  <a:tcPr/>
                </a:tc>
                <a:tc hMerge="1">
                  <a:txBody>
                    <a:bodyPr/>
                    <a:lstStyle/>
                    <a:p>
                      <a:endParaRPr lang="tr-TR" dirty="0"/>
                    </a:p>
                  </a:txBody>
                  <a:tcPr/>
                </a:tc>
              </a:tr>
              <a:tr h="1180932">
                <a:tc>
                  <a:txBody>
                    <a:bodyPr/>
                    <a:lstStyle/>
                    <a:p>
                      <a:pPr algn="just"/>
                      <a:r>
                        <a:rPr lang="tr-TR" sz="1600" dirty="0" smtClean="0"/>
                        <a:t>6. maddenin  (a) Bendine istinaden  Kararnamenin eki  esasların “Pazarlık Usulü” başlığı altındaki  20 inci maddesinin (f) bendi için kullanılacak parasal limit 4734 sayılı Kamu İhale Kanununun 21 inci maddesinin (f) bendi için belirlenen limitin üç katı</a:t>
                      </a:r>
                      <a:endParaRPr lang="tr-T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smtClean="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177.556,00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532.668,00 TL</a:t>
                      </a:r>
                    </a:p>
                    <a:p>
                      <a:endParaRPr lang="tr-TR" dirty="0"/>
                    </a:p>
                  </a:txBody>
                  <a:tcPr/>
                </a:tc>
              </a:tr>
              <a:tr h="1180932">
                <a:tc>
                  <a:txBody>
                    <a:bodyPr/>
                    <a:lstStyle/>
                    <a:p>
                      <a:pPr algn="just"/>
                      <a:r>
                        <a:rPr lang="tr-TR" sz="1600" dirty="0" smtClean="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endParaRPr lang="tr-T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smtClean="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17.744,00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53.232,00 TL</a:t>
                      </a:r>
                    </a:p>
                    <a:p>
                      <a:endParaRPr lang="tr-TR" dirty="0"/>
                    </a:p>
                  </a:txBody>
                  <a:tcPr/>
                </a:tc>
              </a:tr>
              <a:tr h="1180932">
                <a:tc>
                  <a:txBody>
                    <a:bodyPr/>
                    <a:lstStyle/>
                    <a:p>
                      <a:pPr algn="just"/>
                      <a:r>
                        <a:rPr lang="tr-TR" sz="1600" dirty="0" smtClean="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976.465,00 TL</a:t>
                      </a:r>
                    </a:p>
                    <a:p>
                      <a:endParaRPr lang="tr-TR" dirty="0"/>
                    </a:p>
                  </a:txBody>
                  <a:tcPr/>
                </a:tc>
              </a:tr>
            </a:tbl>
          </a:graphicData>
        </a:graphic>
      </p:graphicFrame>
    </p:spTree>
    <p:extLst>
      <p:ext uri="{BB962C8B-B14F-4D97-AF65-F5344CB8AC3E}">
        <p14:creationId xmlns:p14="http://schemas.microsoft.com/office/powerpoint/2010/main" val="2518786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77380264"/>
              </p:ext>
            </p:extLst>
          </p:nvPr>
        </p:nvGraphicFramePr>
        <p:xfrm>
          <a:off x="323528" y="332656"/>
          <a:ext cx="8568952" cy="3006079"/>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2340597"/>
                <a:gridCol w="1841924"/>
                <a:gridCol w="2082175"/>
              </a:tblGrid>
              <a:tr h="32711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54319">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r>
              <a:tr h="432048">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6-30.06.2016</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0,088817</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Maliye Bakanlığı Bütçe ve Mali Kontrol Genel Müdürlüğü 04.01.2016 tarihli Mali ve Sosyal Haklar Genelgesi</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04056">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6-30.06.2016</a:t>
                      </a:r>
                      <a:r>
                        <a:rPr lang="nb-NO" sz="1400" dirty="0" smtClean="0"/>
                        <a:t> 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1,390277</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r h="710309">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6-30.06.2016</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0,028165</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566895912"/>
              </p:ext>
            </p:extLst>
          </p:nvPr>
        </p:nvGraphicFramePr>
        <p:xfrm>
          <a:off x="323528" y="3861048"/>
          <a:ext cx="8568950" cy="1955016"/>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1123324"/>
                <a:gridCol w="1713790"/>
                <a:gridCol w="1713790"/>
                <a:gridCol w="1713790"/>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201</a:t>
                      </a:r>
                      <a:r>
                        <a:rPr lang="tr-TR" sz="1800" b="1" i="0" u="none" strike="noStrike" dirty="0" smtClean="0">
                          <a:solidFill>
                            <a:srgbClr val="FFFFFF"/>
                          </a:solidFill>
                          <a:latin typeface="Calibri"/>
                        </a:rPr>
                        <a:t>6</a:t>
                      </a:r>
                      <a:r>
                        <a:rPr lang="it-IT" sz="1800" b="1" i="0" u="none" strike="noStrike" dirty="0" smtClean="0">
                          <a:solidFill>
                            <a:srgbClr val="FFFFFF"/>
                          </a:solidFill>
                          <a:latin typeface="Calibri"/>
                        </a:rPr>
                        <a:t> 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708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r>
              <a:tr h="410448">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2048">
                <a:tc>
                  <a:txBody>
                    <a:bodyPr/>
                    <a:lstStyle/>
                    <a:p>
                      <a:pPr algn="just"/>
                      <a:r>
                        <a:rPr lang="tr-TR" sz="1050" b="1" dirty="0" smtClean="0"/>
                        <a:t>         01.01.2016 - 30.06.2016  </a:t>
                      </a:r>
                      <a:endParaRPr lang="tr-TR" sz="105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54,90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1.647,00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356,85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10.705,50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37084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 </a:t>
                      </a:r>
                      <a:r>
                        <a:rPr kumimoji="0" lang="tr-TR" sz="105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01.07.2016 - 31.12.2016   </a:t>
                      </a:r>
                      <a:endParaRPr lang="tr-TR" sz="1050" b="1" dirty="0">
                        <a:latin typeface="Arial" panose="020B0604020202020204" pitchFamily="34" charset="0"/>
                        <a:cs typeface="Arial" panose="020B0604020202020204" pitchFamily="34" charset="0"/>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54,90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1.647,00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356,85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10.705,50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687161307"/>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1656184"/>
                <a:gridCol w="1995051"/>
                <a:gridCol w="1836204"/>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Doğum Yardımı</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34449237"/>
              </p:ext>
            </p:extLst>
          </p:nvPr>
        </p:nvGraphicFramePr>
        <p:xfrm>
          <a:off x="251520" y="131979"/>
          <a:ext cx="8424936" cy="6404223"/>
        </p:xfrm>
        <a:graphic>
          <a:graphicData uri="http://schemas.openxmlformats.org/drawingml/2006/table">
            <a:tbl>
              <a:tblPr firstRow="1" bandRow="1">
                <a:tableStyleId>{93296810-A885-4BE3-A3E7-6D5BEEA58F35}</a:tableStyleId>
              </a:tblPr>
              <a:tblGrid>
                <a:gridCol w="5040560"/>
                <a:gridCol w="1521170"/>
                <a:gridCol w="1863206"/>
              </a:tblGrid>
              <a:tr h="354908">
                <a:tc gridSpan="3">
                  <a:txBody>
                    <a:bodyPr/>
                    <a:lstStyle/>
                    <a:p>
                      <a:pPr algn="ctr"/>
                      <a:r>
                        <a:rPr lang="tr-TR" dirty="0" smtClean="0"/>
                        <a:t>MEMUR</a:t>
                      </a:r>
                      <a:r>
                        <a:rPr lang="tr-TR" baseline="0" dirty="0" smtClean="0"/>
                        <a:t> MAAŞ BORDROSU EKLERİ</a:t>
                      </a:r>
                      <a:endParaRPr lang="tr-TR" dirty="0"/>
                    </a:p>
                  </a:txBody>
                  <a:tcPr>
                    <a:solidFill>
                      <a:schemeClr val="accent6">
                        <a:lumMod val="50000"/>
                      </a:schemeClr>
                    </a:solidFill>
                  </a:tcPr>
                </a:tc>
                <a:tc hMerge="1">
                  <a:txBody>
                    <a:bodyPr/>
                    <a:lstStyle/>
                    <a:p>
                      <a:endParaRPr lang="tr-TR" dirty="0"/>
                    </a:p>
                  </a:txBody>
                  <a:tcPr/>
                </a:tc>
                <a:tc hMerge="1">
                  <a:txBody>
                    <a:bodyPr/>
                    <a:lstStyle/>
                    <a:p>
                      <a:endParaRPr lang="tr-TR" dirty="0"/>
                    </a:p>
                  </a:txBody>
                  <a:tcPr/>
                </a:tc>
              </a:tr>
              <a:tr h="354908">
                <a:tc>
                  <a:txBody>
                    <a:bodyPr/>
                    <a:lstStyle/>
                    <a:p>
                      <a:r>
                        <a:rPr lang="tr-TR" sz="1400" dirty="0" smtClean="0"/>
                        <a:t>Ödeme</a:t>
                      </a:r>
                      <a:r>
                        <a:rPr lang="tr-TR" sz="1400" baseline="0" dirty="0" smtClean="0"/>
                        <a:t> Emri</a:t>
                      </a:r>
                      <a:endParaRPr lang="tr-TR" sz="1400" dirty="0"/>
                    </a:p>
                  </a:txBody>
                  <a:tcPr/>
                </a:tc>
                <a:tc>
                  <a:txBody>
                    <a:bodyPr/>
                    <a:lstStyle/>
                    <a:p>
                      <a:pPr algn="ctr"/>
                      <a:r>
                        <a:rPr lang="tr-TR" sz="1400" dirty="0" smtClean="0"/>
                        <a:t>2 Adet</a:t>
                      </a:r>
                      <a:endParaRPr lang="tr-TR" sz="1400" dirty="0"/>
                    </a:p>
                  </a:txBody>
                  <a:tcPr/>
                </a:tc>
                <a:tc rowSpan="17">
                  <a:txBody>
                    <a:bodyP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t>Tüm belgelerin asıl nüshaları Muhasebe</a:t>
                      </a:r>
                      <a:r>
                        <a:rPr lang="tr-TR" baseline="0" dirty="0" smtClean="0"/>
                        <a:t> Birimine verilir.</a:t>
                      </a:r>
                      <a:endParaRPr lang="tr-TR" dirty="0"/>
                    </a:p>
                  </a:txBody>
                  <a:tcPr/>
                </a:tc>
              </a:tr>
              <a:tr h="354908">
                <a:tc>
                  <a:txBody>
                    <a:bodyPr/>
                    <a:lstStyle/>
                    <a:p>
                      <a:r>
                        <a:rPr lang="tr-TR" sz="1400" dirty="0" smtClean="0"/>
                        <a:t>Vergi Dilim Takip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Bordro</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Asgari Geçim İndirimi Bordrosu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Personel Bildirimi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Banka Listesi</a:t>
                      </a:r>
                      <a:endParaRPr lang="tr-TR" sz="1400" dirty="0"/>
                    </a:p>
                  </a:txBody>
                  <a:tcPr/>
                </a:tc>
                <a:tc>
                  <a:txBody>
                    <a:bodyPr/>
                    <a:lstStyle/>
                    <a:p>
                      <a:pPr algn="ctr"/>
                      <a:r>
                        <a:rPr lang="tr-TR" sz="1400" dirty="0" smtClean="0"/>
                        <a:t>3 Adet</a:t>
                      </a:r>
                      <a:endParaRPr lang="tr-TR" sz="1400" dirty="0"/>
                    </a:p>
                  </a:txBody>
                  <a:tcPr/>
                </a:tc>
                <a:tc vMerge="1">
                  <a:txBody>
                    <a:bodyPr/>
                    <a:lstStyle/>
                    <a:p>
                      <a:endParaRPr lang="tr-TR" dirty="0"/>
                    </a:p>
                  </a:txBody>
                  <a:tcPr/>
                </a:tc>
              </a:tr>
              <a:tr h="354908">
                <a:tc>
                  <a:txBody>
                    <a:bodyPr/>
                    <a:lstStyle/>
                    <a:p>
                      <a:r>
                        <a:rPr lang="tr-TR" sz="1400" dirty="0" smtClean="0"/>
                        <a:t>Sendika Listesi </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9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Bordro İcmal</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Varsa Hayat</a:t>
                      </a:r>
                      <a:r>
                        <a:rPr lang="tr-TR" sz="1400" baseline="0" dirty="0" smtClean="0"/>
                        <a:t> Sigortası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Onaylı Sağlık Raporu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İcra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Kefalet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Dil Tazminatı</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r>
                        <a:rPr lang="tr-TR" sz="1400" dirty="0" smtClean="0"/>
                        <a:t>Kişi</a:t>
                      </a:r>
                      <a:r>
                        <a:rPr lang="tr-TR" sz="1400" baseline="0" dirty="0" smtClean="0"/>
                        <a:t> Borcu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r>
                        <a:rPr lang="tr-TR" sz="1400" dirty="0" smtClean="0"/>
                        <a:t>Personel Değişiklik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pPr marL="0" algn="l" rtl="0" eaLnBrk="1" latinLnBrk="0" hangingPunct="1"/>
                      <a:r>
                        <a:rPr kumimoji="0" lang="tr-TR" sz="1400" kern="1200" dirty="0" smtClean="0">
                          <a:solidFill>
                            <a:schemeClr val="dk1"/>
                          </a:solidFill>
                          <a:latin typeface="+mn-lt"/>
                          <a:ea typeface="+mn-ea"/>
                          <a:cs typeface="+mn-cs"/>
                        </a:rPr>
                        <a:t>Varsa Terfi Listesi</a:t>
                      </a:r>
                      <a:endParaRPr kumimoji="0" lang="tr-TR" sz="1400" kern="1200" dirty="0">
                        <a:solidFill>
                          <a:schemeClr val="dk1"/>
                        </a:solidFill>
                        <a:latin typeface="+mn-lt"/>
                        <a:ea typeface="+mn-ea"/>
                        <a:cs typeface="+mn-cs"/>
                      </a:endParaRPr>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pPr marL="0" algn="l" rtl="0" eaLnBrk="1" latinLnBrk="0" hangingPunct="1"/>
                      <a:r>
                        <a:rPr lang="tr-TR" sz="1600" dirty="0" smtClean="0"/>
                        <a:t>D</a:t>
                      </a:r>
                      <a:r>
                        <a:rPr kumimoji="0" lang="tr-TR" sz="1400" kern="1200" dirty="0" smtClean="0">
                          <a:solidFill>
                            <a:schemeClr val="dk1"/>
                          </a:solidFill>
                          <a:latin typeface="+mn-lt"/>
                          <a:ea typeface="+mn-ea"/>
                          <a:cs typeface="+mn-cs"/>
                        </a:rPr>
                        <a:t>iğer belgeler</a:t>
                      </a:r>
                      <a:endParaRPr kumimoji="0" lang="tr-TR" sz="14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bl>
          </a:graphicData>
        </a:graphic>
      </p:graphicFrame>
    </p:spTree>
    <p:extLst>
      <p:ext uri="{BB962C8B-B14F-4D97-AF65-F5344CB8AC3E}">
        <p14:creationId xmlns:p14="http://schemas.microsoft.com/office/powerpoint/2010/main" val="630534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19426591"/>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gridCol w="5911577"/>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chemeClr val="tx1"/>
                          </a:solidFill>
                          <a:effectLst/>
                          <a:latin typeface="+mn-lt"/>
                          <a:cs typeface="Arial" panose="020B0604020202020204" pitchFamily="34" charset="0"/>
                        </a:rPr>
                        <a:t>2134 x Aylık Katsayı </a:t>
                      </a:r>
                      <a:endParaRPr lang="tr-TR" sz="1400" b="0" i="0" u="none" strike="noStrike" dirty="0">
                        <a:solidFill>
                          <a:schemeClr val="tx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43860387"/>
              </p:ext>
            </p:extLst>
          </p:nvPr>
        </p:nvGraphicFramePr>
        <p:xfrm>
          <a:off x="323528" y="166627"/>
          <a:ext cx="8568954" cy="6439755"/>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gridCol w="6480722"/>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750xAylık</a:t>
                      </a:r>
                      <a:r>
                        <a:rPr lang="tr-TR" sz="1200" baseline="0" dirty="0" smtClean="0"/>
                        <a:t> katsayı</a:t>
                      </a:r>
                      <a:r>
                        <a:rPr lang="tr-TR" sz="1200" dirty="0" smtClean="0"/>
                        <a:t> (Üç ayda bir)</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1776">
                <a:tc>
                  <a:txBody>
                    <a:bodyPr/>
                    <a:lstStyle/>
                    <a:p>
                      <a:r>
                        <a:rPr lang="tr-TR" sz="1200" dirty="0" smtClean="0"/>
                        <a:t>Asgari Geçim İndirimi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2016 yılı brüt asgari ücreti 1.647,00</a:t>
                      </a:r>
                      <a:r>
                        <a:rPr lang="tr-TR" sz="1200" baseline="0" dirty="0" smtClean="0"/>
                        <a:t> </a:t>
                      </a:r>
                      <a:r>
                        <a:rPr lang="tr-TR" sz="1200" dirty="0" smtClean="0"/>
                        <a:t>TL      Asgari Geçim İndirimi Tutarı = Asgari Geçim  İndirim Oranı(%) X  %15 X Brüt Asgari Ücret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314340"/>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6336706"/>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89824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57055630"/>
              </p:ext>
            </p:extLst>
          </p:nvPr>
        </p:nvGraphicFramePr>
        <p:xfrm>
          <a:off x="611560" y="404664"/>
          <a:ext cx="7776864" cy="585589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a:t>
                      </a:r>
                      <a:r>
                        <a:rPr lang="tr-TR" sz="1600" b="0" dirty="0" err="1" smtClean="0">
                          <a:solidFill>
                            <a:schemeClr val="tx1"/>
                          </a:solidFill>
                          <a:effectLst/>
                        </a:rPr>
                        <a:t>müstehak</a:t>
                      </a:r>
                      <a:r>
                        <a:rPr lang="tr-TR" sz="1600" b="0" dirty="0" smtClean="0">
                          <a:solidFill>
                            <a:schemeClr val="tx1"/>
                          </a:solidFill>
                          <a:effectLst/>
                        </a:rPr>
                        <a:t>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gridCol w="696267"/>
                <a:gridCol w="809099"/>
                <a:gridCol w="844558"/>
                <a:gridCol w="810710"/>
                <a:gridCol w="809099"/>
                <a:gridCol w="809099"/>
                <a:gridCol w="809099"/>
                <a:gridCol w="812323"/>
                <a:gridCol w="809099"/>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347427"/>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4114800"/>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625694299"/>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2057400"/>
                <a:gridCol w="2057400"/>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6400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4800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Yardımcı Doçentler (3-5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rowSpan="3">
                  <a:txBody>
                    <a:bodyPr/>
                    <a:lstStyle/>
                    <a:p>
                      <a:pPr algn="just"/>
                      <a:r>
                        <a:rPr lang="tr-TR" sz="1400" dirty="0" smtClean="0">
                          <a:solidFill>
                            <a:schemeClr val="tx1"/>
                          </a:solidFill>
                        </a:rPr>
                        <a:t>Öğretim Görevlisi, Okutmanlar, Diğer Öğretim Yardımcıları</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2700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4199823"/>
              </p:ext>
            </p:extLst>
          </p:nvPr>
        </p:nvGraphicFramePr>
        <p:xfrm>
          <a:off x="611560" y="188640"/>
          <a:ext cx="7776864" cy="6556930"/>
        </p:xfrm>
        <a:graphic>
          <a:graphicData uri="http://schemas.openxmlformats.org/drawingml/2006/table">
            <a:tbl>
              <a:tblPr firstRow="1" bandRow="1">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532393701"/>
              </p:ext>
            </p:extLst>
          </p:nvPr>
        </p:nvGraphicFramePr>
        <p:xfrm>
          <a:off x="539552" y="3284984"/>
          <a:ext cx="8208912" cy="2216833"/>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gridCol w="1670842"/>
              </a:tblGrid>
              <a:tr h="710854">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452536702"/>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gridCol w="2387293"/>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260238">
                <a:tc>
                  <a:txBody>
                    <a:bodyPr/>
                    <a:lstStyle/>
                    <a:p>
                      <a:r>
                        <a:rPr lang="tr-TR" sz="1600" b="1" kern="1200" baseline="0" dirty="0" smtClean="0">
                          <a:solidFill>
                            <a:schemeClr val="tx1"/>
                          </a:solidFill>
                          <a:latin typeface="+mn-lt"/>
                          <a:ea typeface="+mn-ea"/>
                          <a:cs typeface="+mn-cs"/>
                        </a:rPr>
                        <a:t>Birinci dereceli kadroya atanmış İç Denetçiler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393318948"/>
              </p:ext>
            </p:extLst>
          </p:nvPr>
        </p:nvGraphicFramePr>
        <p:xfrm>
          <a:off x="323528" y="4149080"/>
          <a:ext cx="8568952" cy="2431414"/>
        </p:xfrm>
        <a:graphic>
          <a:graphicData uri="http://schemas.openxmlformats.org/drawingml/2006/table">
            <a:tbl>
              <a:tblPr>
                <a:effectLst>
                  <a:innerShdw blurRad="114300">
                    <a:prstClr val="black"/>
                  </a:innerShdw>
                </a:effectLst>
                <a:tableStyleId>{ED083AE6-46FA-4A59-8FB0-9F97EB10719F}</a:tableStyleId>
              </a:tblPr>
              <a:tblGrid>
                <a:gridCol w="3000375"/>
                <a:gridCol w="1714500"/>
                <a:gridCol w="1571625"/>
                <a:gridCol w="2282452"/>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smtClean="0">
                          <a:solidFill>
                            <a:schemeClr val="tx1"/>
                          </a:solidFill>
                        </a:rPr>
                        <a:t>İç Denetçiler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0890230"/>
              </p:ext>
            </p:extLst>
          </p:nvPr>
        </p:nvGraphicFramePr>
        <p:xfrm>
          <a:off x="323528" y="188640"/>
          <a:ext cx="8535988" cy="6474517"/>
        </p:xfrm>
        <a:graphic>
          <a:graphicData uri="http://schemas.openxmlformats.org/drawingml/2006/table">
            <a:tbl>
              <a:tblPr>
                <a:effectLst>
                  <a:innerShdw blurRad="114300">
                    <a:prstClr val="black"/>
                  </a:innerShdw>
                </a:effectLst>
              </a:tblPr>
              <a:tblGrid>
                <a:gridCol w="8535988"/>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72679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38114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Yardımcı 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ve Okutman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Uzman, Çevirici ve Eğitim-Öğretim Planlamacısı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262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p14="http://schemas.microsoft.com/office/powerpoint/2010/main" val="3485559154"/>
              </p:ext>
            </p:extLst>
          </p:nvPr>
        </p:nvGraphicFramePr>
        <p:xfrm>
          <a:off x="323528" y="260648"/>
          <a:ext cx="8568952" cy="5872734"/>
        </p:xfrm>
        <a:graphic>
          <a:graphicData uri="http://schemas.openxmlformats.org/drawingml/2006/table">
            <a:tbl>
              <a:tblPr firstRow="1" bandRow="1">
                <a:effectLst>
                  <a:innerShdw blurRad="114300">
                    <a:prstClr val="black"/>
                  </a:innerShdw>
                </a:effectLst>
              </a:tblPr>
              <a:tblGrid>
                <a:gridCol w="8568952"/>
              </a:tblGrid>
              <a:tr h="326529">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AKADEMİK TEŞVİK ÖDENEĞİ</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4647859">
                <a:tc>
                  <a:txBody>
                    <a:bodyPr/>
                    <a:lstStyle/>
                    <a:p>
                      <a:pPr marL="285750" indent="-285750" algn="just">
                        <a:buClr>
                          <a:srgbClr val="0070C0"/>
                        </a:buClr>
                        <a:buFont typeface="Wingdings" panose="05000000000000000000" pitchFamily="2" charset="2"/>
                        <a:buChar char="ü"/>
                        <a:defRPr/>
                      </a:pPr>
                      <a:r>
                        <a:rPr lang="tr-TR" altLang="tr-TR" sz="1800" dirty="0" smtClean="0"/>
                        <a:t>Akademik teşvik ödemesi tutarı, en yüksek Devlet memura brüt aylığına  akademik kadro unvanlarına göre belirlenmiş olan oranın uygulanması suretiyle hesaplanır.</a:t>
                      </a:r>
                    </a:p>
                    <a:p>
                      <a:pPr marL="285750" indent="-285750" algn="just">
                        <a:buClr>
                          <a:srgbClr val="0070C0"/>
                        </a:buClr>
                        <a:buFont typeface="Wingdings" panose="05000000000000000000" pitchFamily="2" charset="2"/>
                        <a:buChar char="ü"/>
                        <a:defRPr/>
                      </a:pPr>
                      <a:r>
                        <a:rPr lang="tr-TR" altLang="tr-TR" sz="1800" dirty="0" smtClean="0"/>
                        <a:t>Akademik teşvik puanının en az 30 olması gerekir.</a:t>
                      </a:r>
                    </a:p>
                    <a:p>
                      <a:pPr marL="285750" indent="-285750" algn="just">
                        <a:buClr>
                          <a:srgbClr val="0070C0"/>
                        </a:buClr>
                        <a:buFont typeface="Wingdings" panose="05000000000000000000" pitchFamily="2" charset="2"/>
                        <a:buChar char="ü"/>
                        <a:defRPr/>
                      </a:pPr>
                      <a:r>
                        <a:rPr lang="tr-TR" altLang="tr-TR" sz="1800" dirty="0" smtClean="0"/>
                        <a:t>Öğretim elemanının her bir faaliyet türünden topladığı faaliyet puanı otuz puanı, akademik teşvik puanı (toplam faaliyet puanı) ise yüz puanı geçemez.</a:t>
                      </a:r>
                    </a:p>
                    <a:p>
                      <a:pPr marL="285750" indent="-285750" algn="just">
                        <a:buClr>
                          <a:srgbClr val="0070C0"/>
                        </a:buClr>
                        <a:buFont typeface="Wingdings" panose="05000000000000000000" pitchFamily="2" charset="2"/>
                        <a:buChar char="ü"/>
                        <a:defRPr/>
                      </a:pPr>
                      <a:r>
                        <a:rPr kumimoji="0" lang="tr-TR" altLang="tr-TR" sz="1800" kern="1200" noProof="0" dirty="0" smtClean="0">
                          <a:solidFill>
                            <a:schemeClr val="tx1"/>
                          </a:solidFill>
                          <a:latin typeface="+mn-lt"/>
                          <a:ea typeface="+mn-ea"/>
                          <a:cs typeface="+mn-cs"/>
                        </a:rPr>
                        <a:t>Damga vergisi hariç herhangi bir vergiye tabi tutulmaz.</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tr-TR" altLang="tr-TR" sz="1800" dirty="0" smtClean="0"/>
                        <a:t>Her bir akademik faaliyet türünden elde edilen puanların toplanmasıyla akademik teşvik puanı hesaplanır.</a:t>
                      </a:r>
                    </a:p>
                    <a:p>
                      <a:pPr marL="285750" indent="-285750" algn="just">
                        <a:buFont typeface="Wingdings" panose="05000000000000000000" pitchFamily="2" charset="2"/>
                        <a:buChar char="Ø"/>
                        <a:defRPr/>
                      </a:pPr>
                      <a:r>
                        <a:rPr lang="tr-TR" sz="1800" dirty="0" smtClean="0"/>
                        <a:t>En yüksek Devlet memuru brüt aylık tutarının; (9500x0,0,088817=843,76 TL) </a:t>
                      </a:r>
                    </a:p>
                    <a:p>
                      <a:pPr marL="742950" lvl="1" indent="-285750" algn="just">
                        <a:buClr>
                          <a:srgbClr val="0070C0"/>
                        </a:buClr>
                        <a:buFont typeface="Arial" panose="020B0604020202020204" pitchFamily="34" charset="0"/>
                        <a:buChar char="•"/>
                        <a:defRPr/>
                      </a:pPr>
                      <a:r>
                        <a:rPr lang="tr-TR" sz="1800" dirty="0" smtClean="0"/>
                        <a:t>Profesör kadrosunda bulunanlar için %100'üne,</a:t>
                      </a:r>
                    </a:p>
                    <a:p>
                      <a:pPr marL="742950" lvl="1" indent="-285750" algn="just">
                        <a:buClr>
                          <a:srgbClr val="0070C0"/>
                        </a:buClr>
                        <a:buFont typeface="Arial" panose="020B0604020202020204" pitchFamily="34" charset="0"/>
                        <a:buChar char="•"/>
                        <a:defRPr/>
                      </a:pPr>
                      <a:r>
                        <a:rPr lang="tr-TR" sz="1800" dirty="0" smtClean="0"/>
                        <a:t>Doçent kadrosunda bulunanlar için %90'ına, </a:t>
                      </a:r>
                    </a:p>
                    <a:p>
                      <a:pPr marL="742950" lvl="1" indent="-285750" algn="just">
                        <a:buClr>
                          <a:srgbClr val="0070C0"/>
                        </a:buClr>
                        <a:buFont typeface="Arial" panose="020B0604020202020204" pitchFamily="34" charset="0"/>
                        <a:buChar char="•"/>
                        <a:defRPr/>
                      </a:pPr>
                      <a:r>
                        <a:rPr lang="tr-TR" sz="1800" dirty="0" smtClean="0"/>
                        <a:t>Yardımcı doçent kadrosunda bulunanlar için %80'ine, </a:t>
                      </a:r>
                    </a:p>
                    <a:p>
                      <a:pPr marL="742950" lvl="1" indent="-285750" algn="just">
                        <a:buClr>
                          <a:srgbClr val="0070C0"/>
                        </a:buClr>
                        <a:buFont typeface="Arial" panose="020B0604020202020204" pitchFamily="34" charset="0"/>
                        <a:buChar char="•"/>
                        <a:defRPr/>
                      </a:pPr>
                      <a:r>
                        <a:rPr lang="tr-TR" sz="1800" dirty="0" smtClean="0"/>
                        <a:t>Araştırma görevlisi, öğretim görevlisi, okutman, uzman, çevirici ve eğitim-öğretim planlamacısı kadrosunda bulunanlar için %70'ine, </a:t>
                      </a:r>
                    </a:p>
                    <a:p>
                      <a:pPr marL="0" indent="0" algn="just">
                        <a:buClr>
                          <a:srgbClr val="0070C0"/>
                        </a:buClr>
                        <a:buFont typeface="Wingdings" panose="05000000000000000000" pitchFamily="2" charset="2"/>
                        <a:buNone/>
                        <a:defRPr/>
                      </a:pPr>
                      <a:r>
                        <a:rPr lang="tr-TR" sz="1800" dirty="0" smtClean="0"/>
                        <a:t>akademik teşvik puanının yüze bölünmesiyle bulunacak oranın uygulanması suretiyle hesaplanır.</a:t>
                      </a:r>
                    </a:p>
                    <a:p>
                      <a:pPr marL="0" indent="0" algn="just">
                        <a:buClr>
                          <a:srgbClr val="0070C0"/>
                        </a:buClr>
                        <a:buFont typeface="Wingdings" panose="05000000000000000000" pitchFamily="2" charset="2"/>
                        <a:buNone/>
                        <a:defRPr/>
                      </a:pP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27604">
                <a:tc>
                  <a:txBody>
                    <a:bodyPr/>
                    <a:lstStyle/>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tr-TR" altLang="tr-TR" sz="1800" dirty="0" smtClean="0"/>
                        <a:t>Akademik Teşvik Ödeneği=  En Yüksek Devlet Memuru Aylığı x Kadro Unvan Oranı x Akademik Teşvik Puanı/100</a:t>
                      </a: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579896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6"/>
          <p:cNvGraphicFramePr>
            <a:graphicFrameLocks/>
          </p:cNvGraphicFramePr>
          <p:nvPr>
            <p:extLst>
              <p:ext uri="{D42A27DB-BD31-4B8C-83A1-F6EECF244321}">
                <p14:modId xmlns:p14="http://schemas.microsoft.com/office/powerpoint/2010/main" val="964157480"/>
              </p:ext>
            </p:extLst>
          </p:nvPr>
        </p:nvGraphicFramePr>
        <p:xfrm>
          <a:off x="395537" y="764704"/>
          <a:ext cx="8208911" cy="5472608"/>
        </p:xfrm>
        <a:graphic>
          <a:graphicData uri="http://schemas.openxmlformats.org/drawingml/2006/table">
            <a:tbl>
              <a:tblPr>
                <a:effectLst>
                  <a:innerShdw blurRad="114300">
                    <a:prstClr val="black"/>
                  </a:innerShdw>
                </a:effectLst>
              </a:tblPr>
              <a:tblGrid>
                <a:gridCol w="4630396"/>
                <a:gridCol w="1123183"/>
                <a:gridCol w="1227666"/>
                <a:gridCol w="1227666"/>
              </a:tblGrid>
              <a:tr h="963961">
                <a:tc gridSpan="4">
                  <a:txBody>
                    <a:bodyPr/>
                    <a:lstStyle/>
                    <a:p>
                      <a:pPr algn="ctr" fontAlgn="ctr"/>
                      <a:r>
                        <a:rPr lang="tr-TR" sz="1600" b="1" i="0" u="none" strike="noStrike" dirty="0" smtClean="0">
                          <a:solidFill>
                            <a:schemeClr val="bg1">
                              <a:lumMod val="95000"/>
                            </a:schemeClr>
                          </a:solidFill>
                          <a:effectLst/>
                          <a:latin typeface="Times New Roman"/>
                        </a:rPr>
                        <a:t>2016 </a:t>
                      </a:r>
                      <a:r>
                        <a:rPr lang="tr-TR" sz="1600" b="1" i="0" u="none" strike="noStrike" dirty="0">
                          <a:solidFill>
                            <a:schemeClr val="bg1">
                              <a:lumMod val="95000"/>
                            </a:schemeClr>
                          </a:solidFill>
                          <a:effectLst/>
                          <a:latin typeface="Times New Roman"/>
                        </a:rPr>
                        <a:t>YILI ARALIK AYI İTİBARIYLA AKADEMİK PERSONELİN ALABİLECEĞİ MAKS. AKADEMİK TEŞVİK ÖDENEĞİ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100353">
                <a:tc>
                  <a:txBody>
                    <a:bodyPr/>
                    <a:lstStyle/>
                    <a:p>
                      <a:pPr algn="l" fontAlgn="ctr"/>
                      <a:r>
                        <a:rPr lang="tr-TR" sz="1600" b="1" i="0" u="none" strike="noStrike" dirty="0">
                          <a:effectLst/>
                          <a:latin typeface="Times New Roman"/>
                        </a:rPr>
                        <a:t>UNVAN</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KADRO </a:t>
                      </a:r>
                      <a:r>
                        <a:rPr lang="tr-TR" sz="1600" b="1" i="0" u="none" strike="noStrike" dirty="0" smtClean="0">
                          <a:effectLst/>
                          <a:latin typeface="Times New Roman"/>
                        </a:rPr>
                        <a:t>UNVANI ORANI</a:t>
                      </a:r>
                      <a:endParaRPr lang="tr-TR" sz="1600" b="1" i="0" u="none" strike="noStrike" dirty="0">
                        <a:effectLst/>
                        <a:latin typeface="Times New Roman"/>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AKAD. TEŞVİK PUANI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smtClean="0">
                          <a:solidFill>
                            <a:srgbClr val="FF0000"/>
                          </a:solidFill>
                          <a:effectLst/>
                          <a:latin typeface="Times New Roman"/>
                        </a:rPr>
                        <a:t>BRÜT </a:t>
                      </a:r>
                      <a:r>
                        <a:rPr lang="tr-TR" sz="1600" b="1" i="0" u="none" strike="noStrike" dirty="0">
                          <a:solidFill>
                            <a:srgbClr val="FF0000"/>
                          </a:solidFill>
                          <a:effectLst/>
                          <a:latin typeface="Times New Roman"/>
                        </a:rPr>
                        <a:t>TUTAR</a:t>
                      </a:r>
                      <a:br>
                        <a:rPr lang="tr-TR" sz="1600" b="1" i="0" u="none" strike="noStrike" dirty="0">
                          <a:solidFill>
                            <a:srgbClr val="FF0000"/>
                          </a:solidFill>
                          <a:effectLst/>
                          <a:latin typeface="Times New Roman"/>
                        </a:rPr>
                      </a:br>
                      <a:r>
                        <a:rPr lang="tr-TR" sz="1600" b="1" i="0" u="none" strike="noStrike" dirty="0">
                          <a:solidFill>
                            <a:srgbClr val="FF0000"/>
                          </a:solidFill>
                          <a:effectLst/>
                          <a:latin typeface="Times New Roman"/>
                        </a:rPr>
                        <a:t>(TL)</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PROFESÖR</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843,76</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DOÇENT</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0,90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759,39</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YARDIMCI </a:t>
                      </a:r>
                      <a:r>
                        <a:rPr lang="tr-TR" sz="1600" b="0" i="0" u="none" strike="noStrike" dirty="0">
                          <a:effectLst/>
                          <a:latin typeface="Times New Roman"/>
                        </a:rPr>
                        <a:t>DOÇENT</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0,80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675,01</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ARAŞTIRMA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590,63</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ÖĞRETİM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590,63</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OKUTMAN, ÇEVİRİCİ,</a:t>
                      </a:r>
                      <a:r>
                        <a:rPr lang="tr-TR" sz="1600" b="0" i="0" u="none" strike="noStrike" baseline="0" dirty="0" smtClean="0">
                          <a:effectLst/>
                          <a:latin typeface="Times New Roman"/>
                        </a:rPr>
                        <a:t> EĞT-ÖĞR PL.</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590,63</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969682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gridCol w="4284476"/>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41397716"/>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2134</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65765295"/>
              </p:ext>
            </p:extLst>
          </p:nvPr>
        </p:nvGraphicFramePr>
        <p:xfrm>
          <a:off x="179512" y="3356992"/>
          <a:ext cx="8784976" cy="3314211"/>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65152">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tr>
              <a:tr h="2483299">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endParaRPr lang="tr-TR" sz="1400" dirty="0"/>
                    </a:p>
                  </a:txBody>
                  <a:tcPr/>
                </a:tc>
              </a:tr>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93040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tblGrid>
              <a:tr h="370840">
                <a:tc>
                  <a:txBody>
                    <a:bodyPr/>
                    <a:lstStyle/>
                    <a:p>
                      <a:pPr algn="ctr"/>
                      <a:r>
                        <a:rPr lang="tr-TR" dirty="0" smtClean="0"/>
                        <a:t>ÜNİVERSİTE ÖDENEĞİ</a:t>
                      </a:r>
                      <a:endParaRPr lang="tr-TR" dirty="0"/>
                    </a:p>
                  </a:txBody>
                  <a:tcPr>
                    <a:solidFill>
                      <a:schemeClr val="accent6">
                        <a:lumMod val="50000"/>
                      </a:schemeClr>
                    </a:solidFill>
                  </a:tcPr>
                </a:tc>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gridCol w="1800201"/>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4.Yrd.Doçent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%165</a:t>
                      </a:r>
                      <a:endParaRPr lang="tr-TR" sz="1400" b="1" dirty="0">
                        <a:solidFill>
                          <a:schemeClr val="tx1"/>
                        </a:solidFill>
                      </a:endParaRPr>
                    </a:p>
                  </a:txBody>
                  <a:tcPr marL="91439" marR="91439" marT="45716" marB="45716" anchor="ctr"/>
                </a:tc>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gridCol w="1566661"/>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67819747"/>
              </p:ext>
            </p:extLst>
          </p:nvPr>
        </p:nvGraphicFramePr>
        <p:xfrm>
          <a:off x="179512" y="188639"/>
          <a:ext cx="8784976" cy="6408715"/>
        </p:xfrm>
        <a:graphic>
          <a:graphicData uri="http://schemas.openxmlformats.org/drawingml/2006/table">
            <a:tbl>
              <a:tblPr firstRow="1" bandRow="1">
                <a:tableStyleId>{5C22544A-7EE6-4342-B048-85BDC9FD1C3A}</a:tableStyleId>
              </a:tblPr>
              <a:tblGrid>
                <a:gridCol w="6775380"/>
                <a:gridCol w="2009596"/>
              </a:tblGrid>
              <a:tr h="704098">
                <a:tc gridSpan="2">
                  <a:txBody>
                    <a:bodyPr/>
                    <a:lstStyle/>
                    <a:p>
                      <a:r>
                        <a:rPr lang="tr-TR" dirty="0" smtClean="0"/>
                        <a:t>4734 SAYILI KAMU İHALE KANUNUNDA GEÇEN EŞİK DEĞERLER (KİK 2015/1 TEBLİĞİ)</a:t>
                      </a:r>
                      <a:endParaRPr lang="tr-TR" dirty="0"/>
                    </a:p>
                  </a:txBody>
                  <a:tcPr/>
                </a:tc>
                <a:tc hMerge="1">
                  <a:txBody>
                    <a:bodyPr/>
                    <a:lstStyle/>
                    <a:p>
                      <a:endParaRPr lang="tr-TR" dirty="0"/>
                    </a:p>
                  </a:txBody>
                  <a:tcPr/>
                </a:tc>
              </a:tr>
              <a:tr h="407929">
                <a:tc gridSpan="2">
                  <a:txBody>
                    <a:bodyPr/>
                    <a:lstStyle/>
                    <a:p>
                      <a:r>
                        <a:rPr lang="tr-TR" dirty="0" smtClean="0"/>
                        <a:t>KİK</a:t>
                      </a:r>
                      <a:r>
                        <a:rPr lang="tr-TR" baseline="0" dirty="0" smtClean="0"/>
                        <a:t> </a:t>
                      </a:r>
                      <a:r>
                        <a:rPr lang="en-US" dirty="0" smtClean="0"/>
                        <a:t>8 </a:t>
                      </a:r>
                      <a:r>
                        <a:rPr lang="en-US" dirty="0" err="1" smtClean="0"/>
                        <a:t>inci</a:t>
                      </a:r>
                      <a:r>
                        <a:rPr lang="en-US" dirty="0" smtClean="0"/>
                        <a:t> </a:t>
                      </a:r>
                      <a:r>
                        <a:rPr lang="en-US" dirty="0" err="1" smtClean="0"/>
                        <a:t>maddenin</a:t>
                      </a:r>
                      <a:r>
                        <a:rPr lang="en-US" dirty="0" smtClean="0"/>
                        <a:t> </a:t>
                      </a:r>
                      <a:r>
                        <a:rPr lang="en-US" dirty="0" err="1" smtClean="0"/>
                        <a:t>birinci</a:t>
                      </a:r>
                      <a:r>
                        <a:rPr lang="en-US" dirty="0" smtClean="0"/>
                        <a:t> </a:t>
                      </a:r>
                      <a:r>
                        <a:rPr lang="en-US" dirty="0" err="1" smtClean="0"/>
                        <a:t>fıkrasının</a:t>
                      </a:r>
                      <a:r>
                        <a:rPr lang="en-US" dirty="0" smtClean="0"/>
                        <a:t>;</a:t>
                      </a:r>
                      <a:endParaRPr lang="tr-TR" dirty="0"/>
                    </a:p>
                  </a:txBody>
                  <a:tcPr/>
                </a:tc>
                <a:tc hMerge="1">
                  <a:txBody>
                    <a:bodyPr/>
                    <a:lstStyle/>
                    <a:p>
                      <a:endParaRPr lang="tr-TR" dirty="0"/>
                    </a:p>
                  </a:txBody>
                  <a:tcPr/>
                </a:tc>
              </a:tr>
              <a:tr h="637040">
                <a:tc>
                  <a:txBody>
                    <a:bodyPr/>
                    <a:lstStyle/>
                    <a:p>
                      <a:r>
                        <a:rPr kumimoji="0" lang="tr-TR" sz="1600" b="0" i="0" kern="1200" dirty="0" smtClean="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tr-TR" sz="1600" b="1" i="0" kern="1200" baseline="0" dirty="0" smtClean="0">
                          <a:solidFill>
                            <a:srgbClr val="FF0000"/>
                          </a:solidFill>
                          <a:effectLst/>
                          <a:latin typeface="+mn-lt"/>
                          <a:ea typeface="+mn-ea"/>
                          <a:cs typeface="+mn-cs"/>
                        </a:rPr>
                        <a:t>976.465,- TL</a:t>
                      </a:r>
                      <a:endParaRPr lang="tr-TR" sz="1600" b="1" baseline="0" dirty="0">
                        <a:solidFill>
                          <a:srgbClr val="FF0000"/>
                        </a:solidFill>
                      </a:endParaRPr>
                    </a:p>
                  </a:txBody>
                  <a:tcPr/>
                </a:tc>
              </a:tr>
              <a:tr h="637040">
                <a:tc>
                  <a:txBody>
                    <a:bodyPr/>
                    <a:lstStyle/>
                    <a:p>
                      <a:r>
                        <a:rPr kumimoji="0" lang="tr-TR" sz="1600" b="0" i="0" kern="1200" dirty="0" smtClean="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1.627.445,- TL</a:t>
                      </a:r>
                      <a:endParaRPr lang="tr-TR" sz="1600" b="1" baseline="0" dirty="0">
                        <a:solidFill>
                          <a:srgbClr val="FF0000"/>
                        </a:solidFill>
                      </a:endParaRPr>
                    </a:p>
                  </a:txBody>
                  <a:tcPr/>
                </a:tc>
              </a:tr>
              <a:tr h="404139">
                <a:tc>
                  <a:txBody>
                    <a:bodyPr/>
                    <a:lstStyle/>
                    <a:p>
                      <a:r>
                        <a:rPr kumimoji="0" lang="tr-TR" sz="1600" b="0" i="0" kern="1200" dirty="0" smtClean="0">
                          <a:solidFill>
                            <a:schemeClr val="dk1"/>
                          </a:solidFill>
                          <a:effectLst/>
                          <a:latin typeface="+mn-lt"/>
                          <a:ea typeface="+mn-ea"/>
                          <a:cs typeface="+mn-cs"/>
                        </a:rPr>
                        <a:t>(c) bendinde belirtilen </a:t>
                      </a:r>
                      <a:r>
                        <a:rPr lang="tr-TR" sz="1600" dirty="0" smtClean="0"/>
                        <a:t>Kanun kapsamındaki idarelerin YAPIM işlerinde</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35.804.003,-TL </a:t>
                      </a:r>
                      <a:endParaRPr lang="tr-TR" sz="1600" b="1" baseline="0" dirty="0">
                        <a:solidFill>
                          <a:srgbClr val="FF0000"/>
                        </a:solidFill>
                      </a:endParaRPr>
                    </a:p>
                  </a:txBody>
                  <a:tcPr/>
                </a:tc>
              </a:tr>
              <a:tr h="1005852">
                <a:tc gridSpan="2">
                  <a:txBody>
                    <a:bodyPr/>
                    <a:lstStyle/>
                    <a:p>
                      <a:r>
                        <a:rPr lang="tr-TR" dirty="0" smtClean="0"/>
                        <a:t>Yaklaşık maliyeti 8 inci maddede yer alan eşik değerlere eşit   veya  bu değerleri aşan ihaleler; 4734 SAYILI KAMU İHALE KANUNU İHALE İLAN SÜRELERİ  MD.13/a,</a:t>
                      </a:r>
                      <a:endParaRPr lang="tr-TR" dirty="0"/>
                    </a:p>
                  </a:txBody>
                  <a:tcPr/>
                </a:tc>
                <a:tc hMerge="1">
                  <a:txBody>
                    <a:bodyPr/>
                    <a:lstStyle/>
                    <a:p>
                      <a:endParaRPr lang="tr-TR" dirty="0"/>
                    </a:p>
                  </a:txBody>
                  <a:tcPr/>
                </a:tc>
              </a:tr>
              <a:tr h="637040">
                <a:tc gridSpan="2">
                  <a:txBody>
                    <a:bodyPr/>
                    <a:lstStyle/>
                    <a:p>
                      <a:r>
                        <a:rPr lang="tr-TR" sz="1400" dirty="0" smtClean="0"/>
                        <a:t>1- </a:t>
                      </a:r>
                      <a:r>
                        <a:rPr lang="tr-TR" sz="1400" u="sng" baseline="0" dirty="0" smtClean="0"/>
                        <a:t>Açık İhale usulünde</a:t>
                      </a:r>
                      <a:r>
                        <a:rPr lang="tr-TR" sz="1400" dirty="0" smtClean="0"/>
                        <a:t> ihale tarihinden en az </a:t>
                      </a:r>
                      <a:r>
                        <a:rPr lang="tr-TR" sz="1400" dirty="0" smtClean="0">
                          <a:solidFill>
                            <a:srgbClr val="FF0000"/>
                          </a:solidFill>
                        </a:rPr>
                        <a:t>40 gün</a:t>
                      </a:r>
                      <a:r>
                        <a:rPr lang="tr-TR" sz="1400" dirty="0" smtClean="0"/>
                        <a:t> önce Kamu İhale Bülteninde, </a:t>
                      </a:r>
                      <a:r>
                        <a:rPr lang="tr-TR" sz="1400" dirty="0" smtClean="0">
                          <a:solidFill>
                            <a:srgbClr val="FF0000"/>
                          </a:solidFill>
                        </a:rPr>
                        <a:t>En az bir defa</a:t>
                      </a:r>
                      <a:r>
                        <a:rPr lang="tr-TR" sz="1400" dirty="0" smtClean="0"/>
                        <a:t> yayınlanmak suretiyle duyurulur. (Elektronik araçlarla hazırlanan ilanda 7 gün kısalabilir)</a:t>
                      </a:r>
                    </a:p>
                  </a:txBody>
                  <a:tcPr/>
                </a:tc>
                <a:tc hMerge="1">
                  <a:txBody>
                    <a:bodyPr/>
                    <a:lstStyle/>
                    <a:p>
                      <a:endParaRPr lang="tr-TR" dirty="0"/>
                    </a:p>
                  </a:txBody>
                  <a:tcPr/>
                </a:tc>
              </a:tr>
              <a:tr h="1366923">
                <a:tc gridSpan="2">
                  <a:txBody>
                    <a:bodyPr/>
                    <a:lstStyle/>
                    <a:p>
                      <a:r>
                        <a:rPr lang="tr-TR" sz="1400" dirty="0" smtClean="0"/>
                        <a:t>2- </a:t>
                      </a:r>
                      <a:r>
                        <a:rPr lang="tr-TR" sz="1400" u="sng" dirty="0" smtClean="0"/>
                        <a:t>Belli istekliler arasında ihale usulü </a:t>
                      </a:r>
                      <a:r>
                        <a:rPr lang="tr-TR" sz="1400" dirty="0" smtClean="0"/>
                        <a:t>ile yapılacak olanların </a:t>
                      </a:r>
                      <a:r>
                        <a:rPr lang="tr-TR" sz="1400" b="1" dirty="0" smtClean="0"/>
                        <a:t>ön yeterlik ilânları</a:t>
                      </a:r>
                      <a:r>
                        <a:rPr lang="tr-TR" sz="1400" dirty="0" smtClean="0"/>
                        <a:t>, son başvuru tarihinden en az </a:t>
                      </a:r>
                      <a:r>
                        <a:rPr lang="tr-TR" sz="1400" dirty="0" smtClean="0">
                          <a:solidFill>
                            <a:srgbClr val="FF0000"/>
                          </a:solidFill>
                        </a:rPr>
                        <a:t>14 gün </a:t>
                      </a:r>
                      <a:r>
                        <a:rPr lang="tr-TR" sz="1400" dirty="0" smtClean="0"/>
                        <a:t>önce Kamu İhale Bülteninde, </a:t>
                      </a:r>
                      <a:r>
                        <a:rPr lang="tr-TR" sz="1400" dirty="0" smtClean="0">
                          <a:solidFill>
                            <a:srgbClr val="FF0000"/>
                          </a:solidFill>
                        </a:rPr>
                        <a:t>En az bir defa </a:t>
                      </a:r>
                      <a:r>
                        <a:rPr lang="tr-TR" sz="1400" dirty="0" smtClean="0"/>
                        <a:t>yayınlanmak suretiyle duyurulur. (Yaklaşık maliyeti eşik değerlere eşit veya bu değerleri aşan belli istekliler arasında yapılacak ihalelerde ön yeterlik değerlendirmesi sonucunda </a:t>
                      </a:r>
                      <a:r>
                        <a:rPr lang="tr-TR" sz="1400" b="1" dirty="0" smtClean="0"/>
                        <a:t>yeterliği belirlenen adaylara ihale gününden </a:t>
                      </a:r>
                      <a:r>
                        <a:rPr lang="tr-TR" sz="1400" b="1" dirty="0" smtClean="0">
                          <a:solidFill>
                            <a:srgbClr val="FF0000"/>
                          </a:solidFill>
                        </a:rPr>
                        <a:t>en az kırk gün </a:t>
                      </a:r>
                      <a:r>
                        <a:rPr lang="tr-TR" sz="1400" b="1" dirty="0" smtClean="0"/>
                        <a:t>önce davet mektubu gönderilmesi-elektronik ilanlarda 5 gün kısalabilmek üzere- zorunludur.) </a:t>
                      </a:r>
                      <a:endParaRPr lang="tr-TR" sz="1400" b="1" dirty="0"/>
                    </a:p>
                  </a:txBody>
                  <a:tcPr/>
                </a:tc>
                <a:tc hMerge="1">
                  <a:txBody>
                    <a:bodyPr/>
                    <a:lstStyle/>
                    <a:p>
                      <a:endParaRPr lang="tr-TR" dirty="0"/>
                    </a:p>
                  </a:txBody>
                  <a:tcPr/>
                </a:tc>
              </a:tr>
              <a:tr h="608654">
                <a:tc gridSpan="2">
                  <a:txBody>
                    <a:bodyPr/>
                    <a:lstStyle/>
                    <a:p>
                      <a:r>
                        <a:rPr lang="tr-TR" sz="1400" dirty="0" smtClean="0"/>
                        <a:t>3- </a:t>
                      </a:r>
                      <a:r>
                        <a:rPr lang="tr-TR" sz="1400" u="sng" dirty="0" smtClean="0"/>
                        <a:t>Pazarlık usulü </a:t>
                      </a:r>
                      <a:r>
                        <a:rPr lang="tr-TR" sz="1400" dirty="0" smtClean="0"/>
                        <a:t>ile yapılacak olanların ilânları ihale tarihinden en az </a:t>
                      </a:r>
                      <a:r>
                        <a:rPr lang="tr-TR" sz="1400" dirty="0" smtClean="0">
                          <a:solidFill>
                            <a:srgbClr val="FF0000"/>
                          </a:solidFill>
                        </a:rPr>
                        <a:t>25 gün </a:t>
                      </a:r>
                      <a:r>
                        <a:rPr lang="tr-TR" sz="1400" dirty="0" smtClean="0"/>
                        <a:t>önce Kamu İhale Bülteninde, </a:t>
                      </a:r>
                      <a:r>
                        <a:rPr lang="tr-TR" sz="1400" dirty="0" smtClean="0">
                          <a:solidFill>
                            <a:srgbClr val="FF0000"/>
                          </a:solidFill>
                        </a:rPr>
                        <a:t>En az bir defa</a:t>
                      </a:r>
                      <a:r>
                        <a:rPr lang="tr-TR" sz="1400" dirty="0" smtClean="0"/>
                        <a:t> yayınlanmak suretiyle duyurulur. </a:t>
                      </a:r>
                      <a:endParaRPr lang="tr-TR" sz="1400" dirty="0"/>
                    </a:p>
                  </a:txBody>
                  <a:tcPr/>
                </a:tc>
                <a:tc hMerge="1">
                  <a:txBody>
                    <a:bodyPr/>
                    <a:lstStyle/>
                    <a:p>
                      <a:endParaRPr lang="tr-TR" dirty="0"/>
                    </a:p>
                  </a:txBody>
                  <a:tcPr/>
                </a:tc>
              </a:tr>
            </a:tbl>
          </a:graphicData>
        </a:graphic>
      </p:graphicFrame>
    </p:spTree>
    <p:extLst>
      <p:ext uri="{BB962C8B-B14F-4D97-AF65-F5344CB8AC3E}">
        <p14:creationId xmlns:p14="http://schemas.microsoft.com/office/powerpoint/2010/main" val="30653892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2856853"/>
              </p:ext>
            </p:extLst>
          </p:nvPr>
        </p:nvGraphicFramePr>
        <p:xfrm>
          <a:off x="395536" y="188640"/>
          <a:ext cx="8352928" cy="3254856"/>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484428">
                <a:tc>
                  <a:txBody>
                    <a:bodyPr/>
                    <a:lstStyle/>
                    <a:p>
                      <a:pPr algn="ctr"/>
                      <a:r>
                        <a:rPr lang="tr-TR" dirty="0" smtClean="0"/>
                        <a:t>EĞİTİM  ÖĞRETİM ÖDENEĞİ</a:t>
                      </a:r>
                    </a:p>
                  </a:txBody>
                  <a:tcPr anchor="ctr">
                    <a:solidFill>
                      <a:schemeClr val="accent6">
                        <a:lumMod val="50000"/>
                      </a:schemeClr>
                    </a:solidFill>
                  </a:tcPr>
                </a:tc>
              </a:tr>
              <a:tr h="2127488">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solidFill>
                            <a:schemeClr val="tx1"/>
                          </a:solidFill>
                          <a:effectLst/>
                        </a:rPr>
                        <a:t>[En Yüksek Devlet Memuru Aylığı X  1/12]</a:t>
                      </a: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684091639"/>
              </p:ext>
            </p:extLst>
          </p:nvPr>
        </p:nvGraphicFramePr>
        <p:xfrm>
          <a:off x="395536" y="3443683"/>
          <a:ext cx="8352928" cy="3324013"/>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489373">
                <a:tc>
                  <a:txBody>
                    <a:bodyPr/>
                    <a:lstStyle/>
                    <a:p>
                      <a:pPr algn="ctr"/>
                      <a:r>
                        <a:rPr lang="tr-TR" dirty="0" smtClean="0"/>
                        <a:t>TOPLU SÖZLEŞME PRİMİ </a:t>
                      </a:r>
                    </a:p>
                  </a:txBody>
                  <a:tcPr anchor="ctr">
                    <a:solidFill>
                      <a:schemeClr val="accent6">
                        <a:lumMod val="50000"/>
                      </a:schemeClr>
                    </a:solidFill>
                  </a:tcPr>
                </a:tc>
              </a:tr>
              <a:tr h="2633299">
                <a:tc>
                  <a:txBody>
                    <a:bodyPr/>
                    <a:lstStyle/>
                    <a:p>
                      <a:pPr indent="360000" algn="just"/>
                      <a:r>
                        <a:rPr lang="tr-TR" sz="1600" dirty="0" smtClean="0"/>
                        <a:t>375 sayılı Kanun Hükmünde Kararnamenin değişik 4 üncü maddesi(Değişik: 13/2/2011-6111/118 </a:t>
                      </a:r>
                      <a:r>
                        <a:rPr lang="tr-TR" sz="1600" dirty="0" err="1" smtClean="0"/>
                        <a:t>md.</a:t>
                      </a:r>
                      <a:r>
                        <a:rPr lang="tr-TR" sz="16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66,61 TL toplu sözleşme primi ödeneceği hüküm altına alınmıştır.</a:t>
                      </a:r>
                    </a:p>
                    <a:p>
                      <a:pPr algn="just"/>
                      <a:r>
                        <a:rPr lang="tr-TR" sz="1600" dirty="0" smtClean="0"/>
                        <a:t> 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 </a:t>
                      </a:r>
                    </a:p>
                    <a:p>
                      <a:pPr algn="just"/>
                      <a:r>
                        <a:rPr lang="tr-TR" sz="1000" dirty="0" smtClean="0"/>
                        <a:t>Maliye Bakanlığı Bütçe ve Mali Kontrol Genel Müdürlüğü 04.01.2016 tarihli Mali ve Sosyal Haklar Genelgesi ile  2016-2017</a:t>
                      </a:r>
                      <a:r>
                        <a:rPr lang="tr-TR" sz="1000" baseline="0" dirty="0" smtClean="0"/>
                        <a:t> yılları için </a:t>
                      </a:r>
                      <a:r>
                        <a:rPr lang="tr-TR" sz="1000" dirty="0" smtClean="0"/>
                        <a:t>750xaylık katsayısı olarak belirlenmiştir.</a:t>
                      </a:r>
                    </a:p>
                    <a:p>
                      <a:pPr indent="360000" algn="just"/>
                      <a:endParaRPr lang="tr-TR" sz="1600" dirty="0" smtClean="0"/>
                    </a:p>
                  </a:txBody>
                  <a:tcPr/>
                </a:tc>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777283669"/>
              </p:ext>
            </p:extLst>
          </p:nvPr>
        </p:nvGraphicFramePr>
        <p:xfrm>
          <a:off x="251520" y="260649"/>
          <a:ext cx="8568952" cy="4419911"/>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tblGrid>
              <a:tr h="341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GEÇİM İNDİRİMİ</a:t>
                      </a:r>
                    </a:p>
                  </a:txBody>
                  <a:tcPr>
                    <a:solidFill>
                      <a:schemeClr val="accent6">
                        <a:lumMod val="50000"/>
                      </a:schemeClr>
                    </a:solidFill>
                  </a:tcPr>
                </a:tc>
              </a:tr>
              <a:tr h="3042462">
                <a:tc>
                  <a:txBody>
                    <a:bodyPr/>
                    <a:lstStyle/>
                    <a:p>
                      <a:pPr indent="360000" algn="just"/>
                      <a:r>
                        <a:rPr lang="tr-TR" sz="1600" dirty="0" smtClean="0"/>
                        <a:t>5615 sayılı Gelir Vergisi Kanunu ve Bazı Kanunlarda Değişiklik Yapılmasına Dair Kanunun 2 </a:t>
                      </a:r>
                      <a:r>
                        <a:rPr lang="tr-TR" sz="1600" dirty="0" err="1" smtClean="0"/>
                        <a:t>nci</a:t>
                      </a:r>
                      <a:r>
                        <a:rPr lang="tr-TR" sz="1600" dirty="0" smtClean="0"/>
                        <a:t> maddesi ile 193 sayılı Gelir Vergisi Kanununun mülga 32 </a:t>
                      </a:r>
                      <a:r>
                        <a:rPr lang="tr-TR" sz="1600" dirty="0" err="1" smtClean="0"/>
                        <a:t>nci</a:t>
                      </a:r>
                      <a:r>
                        <a:rPr lang="tr-TR" sz="1600" dirty="0" smtClean="0"/>
                        <a:t> maddesi 01/01/2008 tarihinden geçerli olmak üzere başlığıyla birlikte asgari geçim indirimi olarak düzenlenmiş konu ile ilgili ayrıca 04.12.2007 tarih ve 265 seri </a:t>
                      </a:r>
                      <a:r>
                        <a:rPr lang="tr-TR" sz="1600" dirty="0" err="1" smtClean="0"/>
                        <a:t>nolu</a:t>
                      </a:r>
                      <a:r>
                        <a:rPr lang="tr-TR" sz="1600" dirty="0" smtClean="0"/>
                        <a:t> Gelir Vergisi Genel Tebliği yayımlanmıştır. Söz konusu yasal düzenlemeler gereğince, çalışanın 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 </a:t>
                      </a:r>
                      <a:endParaRPr lang="tr-TR" dirty="0"/>
                    </a:p>
                  </a:txBody>
                  <a:tcPr/>
                </a:tc>
              </a:tr>
              <a:tr h="7927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2016 yılı ilk 6 ay brüt asgari ücreti = 1.647,00TL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Asgari Geçim İndirim Tutarı= Brüt Asgari ücret  X </a:t>
                      </a:r>
                      <a:r>
                        <a:rPr lang="it-IT" sz="1600" b="1" i="0" dirty="0" smtClean="0">
                          <a:solidFill>
                            <a:schemeClr val="tx1"/>
                          </a:solidFill>
                          <a:latin typeface="+mn-lt"/>
                          <a:ea typeface="Times New Roman"/>
                          <a:cs typeface="Times New Roman"/>
                        </a:rPr>
                        <a:t>Asgari Geçim  İndirim Oranı </a:t>
                      </a:r>
                      <a:r>
                        <a:rPr lang="tr-TR" sz="1600" b="1" i="0" dirty="0" smtClean="0">
                          <a:solidFill>
                            <a:schemeClr val="tx1"/>
                          </a:solidFill>
                          <a:latin typeface="+mn-lt"/>
                          <a:ea typeface="Times New Roman"/>
                          <a:cs typeface="Times New Roman"/>
                        </a:rPr>
                        <a:t>X </a:t>
                      </a:r>
                      <a:r>
                        <a:rPr lang="it-IT" sz="1600" b="1" i="0" dirty="0" smtClean="0">
                          <a:solidFill>
                            <a:schemeClr val="tx1"/>
                          </a:solidFill>
                          <a:latin typeface="+mn-lt"/>
                          <a:ea typeface="Times New Roman"/>
                          <a:cs typeface="Times New Roman"/>
                        </a:rPr>
                        <a:t>% 15</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070373344"/>
              </p:ext>
            </p:extLst>
          </p:nvPr>
        </p:nvGraphicFramePr>
        <p:xfrm>
          <a:off x="251520" y="4653136"/>
          <a:ext cx="8568952" cy="2062496"/>
        </p:xfrm>
        <a:graphic>
          <a:graphicData uri="http://schemas.openxmlformats.org/drawingml/2006/table">
            <a:tbl>
              <a:tblPr firstRow="1" bandRow="1">
                <a:effectLst>
                  <a:innerShdw blurRad="114300">
                    <a:prstClr val="black"/>
                  </a:innerShdw>
                </a:effectLst>
                <a:tableStyleId>{93296810-A885-4BE3-A3E7-6D5BEEA58F35}</a:tableStyleId>
              </a:tblPr>
              <a:tblGrid>
                <a:gridCol w="6912768"/>
                <a:gridCol w="1656184"/>
              </a:tblGrid>
              <a:tr h="370840">
                <a:tc>
                  <a:txBody>
                    <a:bodyPr/>
                    <a:lstStyle/>
                    <a:p>
                      <a:pPr algn="ctr"/>
                      <a:r>
                        <a:rPr lang="tr-TR" dirty="0" smtClean="0"/>
                        <a:t>ASGARİ</a:t>
                      </a:r>
                      <a:r>
                        <a:rPr lang="tr-TR" baseline="0" dirty="0" smtClean="0"/>
                        <a:t> GEÇİM İNDİRİMİ</a:t>
                      </a:r>
                      <a:endParaRPr lang="tr-TR" dirty="0"/>
                    </a:p>
                  </a:txBody>
                  <a:tcPr>
                    <a:solidFill>
                      <a:schemeClr val="accent6">
                        <a:lumMod val="50000"/>
                      </a:schemeClr>
                    </a:solidFill>
                  </a:tcPr>
                </a:tc>
                <a:tc>
                  <a:txBody>
                    <a:bodyPr/>
                    <a:lstStyle/>
                    <a:p>
                      <a:pPr algn="ctr"/>
                      <a:r>
                        <a:rPr lang="tr-TR" dirty="0" smtClean="0"/>
                        <a:t>ORANI</a:t>
                      </a:r>
                      <a:endParaRPr lang="tr-TR" dirty="0"/>
                    </a:p>
                  </a:txBody>
                  <a:tcPr>
                    <a:solidFill>
                      <a:schemeClr val="accent6">
                        <a:lumMod val="50000"/>
                      </a:schemeClr>
                    </a:solidFill>
                  </a:tcPr>
                </a:tc>
              </a:tr>
              <a:tr h="370840">
                <a:tc>
                  <a:txBody>
                    <a:bodyPr/>
                    <a:lstStyle/>
                    <a:p>
                      <a:r>
                        <a:rPr lang="tr-TR" sz="1600" b="0" dirty="0" smtClean="0">
                          <a:solidFill>
                            <a:schemeClr val="tx1"/>
                          </a:solidFill>
                        </a:rPr>
                        <a:t>Mükellefin</a:t>
                      </a:r>
                      <a:r>
                        <a:rPr lang="tr-TR" sz="1600" b="0" baseline="0" dirty="0" smtClean="0">
                          <a:solidFill>
                            <a:schemeClr val="tx1"/>
                          </a:solidFill>
                        </a:rPr>
                        <a:t> Kendisi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Mükellefin Çalışmayan Eşi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İlk İki</a:t>
                      </a:r>
                      <a:r>
                        <a:rPr lang="tr-TR" sz="1600" b="0" baseline="0" dirty="0" smtClean="0">
                          <a:solidFill>
                            <a:schemeClr val="tx1"/>
                          </a:solidFill>
                        </a:rPr>
                        <a:t> Çocuk için ( ayrı ayrı )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%7,5</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3. Çocuk için</a:t>
                      </a:r>
                    </a:p>
                    <a:p>
                      <a:r>
                        <a:rPr lang="tr-TR" sz="1600" b="0" dirty="0" smtClean="0">
                          <a:solidFill>
                            <a:schemeClr val="tx1"/>
                          </a:solidFill>
                        </a:rPr>
                        <a:t>Diğer Çocuklar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p>
                    <a:p>
                      <a:pPr algn="ctr"/>
                      <a:r>
                        <a:rPr lang="tr-TR" sz="1600" b="0" dirty="0" smtClean="0">
                          <a:solidFill>
                            <a:schemeClr val="tx1"/>
                          </a:solidFill>
                        </a:rPr>
                        <a:t>%5</a:t>
                      </a:r>
                      <a:endParaRPr lang="tr-TR" sz="1600" b="0" dirty="0">
                        <a:solidFill>
                          <a:schemeClr val="tx1"/>
                        </a:solidFill>
                      </a:endParaRPr>
                    </a:p>
                  </a:txBody>
                  <a:tcPr marL="91438" marR="91438" marT="45728" marB="45728"/>
                </a:tc>
              </a:tr>
            </a:tbl>
          </a:graphicData>
        </a:graphic>
      </p:graphicFrame>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725154794"/>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i="0" u="none" kern="1200" dirty="0" smtClean="0">
                          <a:solidFill>
                            <a:schemeClr val="tx1"/>
                          </a:solidFill>
                          <a:effectLst/>
                          <a:latin typeface="+mn-lt"/>
                          <a:ea typeface="+mn-ea"/>
                          <a:cs typeface="+mn-cs"/>
                        </a:rPr>
                        <a:t>13.06.2012 gün ve 6327 Sayılı Kanun ve 85 </a:t>
                      </a:r>
                      <a:r>
                        <a:rPr lang="tr-TR" sz="1400" b="0" i="0" u="none" kern="1200" dirty="0" err="1" smtClean="0">
                          <a:solidFill>
                            <a:schemeClr val="tx1"/>
                          </a:solidFill>
                          <a:effectLst/>
                          <a:latin typeface="+mn-lt"/>
                          <a:ea typeface="+mn-ea"/>
                          <a:cs typeface="+mn-cs"/>
                        </a:rPr>
                        <a:t>nolu</a:t>
                      </a:r>
                      <a:r>
                        <a:rPr lang="tr-TR" sz="14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4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4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378435">
                <a:tc>
                  <a:txBody>
                    <a:bodyPr/>
                    <a:lstStyle/>
                    <a:p>
                      <a:pPr indent="360000" algn="just"/>
                      <a:r>
                        <a:rPr lang="tr-TR" sz="1200" b="1" u="sng" kern="1200" dirty="0" smtClean="0">
                          <a:solidFill>
                            <a:schemeClr val="tx1"/>
                          </a:solidFill>
                          <a:latin typeface="+mn-lt"/>
                          <a:ea typeface="+mn-ea"/>
                          <a:cs typeface="+mn-cs"/>
                        </a:rPr>
                        <a:t>GVK-85/2012-7/Bireysel Emeklilik Sistemi-4 diğer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17628800"/>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Calibri" pitchFamily="34"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Calibri" pitchFamily="34"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Calibri" pitchFamily="34"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Calibri" pitchFamily="34"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282822"/>
        </p:xfrm>
        <a:graphic>
          <a:graphicData uri="http://schemas.openxmlformats.org/drawingml/2006/table">
            <a:tbl>
              <a:tblPr>
                <a:effectLst>
                  <a:innerShdw blurRad="114300">
                    <a:prstClr val="black"/>
                  </a:innerShdw>
                </a:effectLst>
              </a:tblPr>
              <a:tblGrid>
                <a:gridCol w="8496944"/>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7273978"/>
              </p:ext>
            </p:extLst>
          </p:nvPr>
        </p:nvGraphicFramePr>
        <p:xfrm>
          <a:off x="395536" y="332656"/>
          <a:ext cx="8215314" cy="3392732"/>
        </p:xfrm>
        <a:graphic>
          <a:graphicData uri="http://schemas.openxmlformats.org/drawingml/2006/table">
            <a:tbl>
              <a:tblPr firstRow="1" bandRow="1">
                <a:effectLst>
                  <a:innerShdw blurRad="114300">
                    <a:prstClr val="black"/>
                  </a:innerShdw>
                </a:effectLst>
              </a:tblPr>
              <a:tblGrid>
                <a:gridCol w="5572126"/>
                <a:gridCol w="2643188"/>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7600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%215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470">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b="0" kern="1200" dirty="0" smtClean="0">
                          <a:solidFill>
                            <a:schemeClr val="tx1"/>
                          </a:solidFill>
                          <a:latin typeface="Arial" panose="020B0604020202020204" pitchFamily="34" charset="0"/>
                          <a:ea typeface=""/>
                          <a:cs typeface="Arial" panose="020B0604020202020204" pitchFamily="34" charset="0"/>
                        </a:rPr>
                        <a:t>Ek göstergesi 6400 (dahil) - 7600 (hariç) arasında olanlarda</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%195</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470">
                <a:tc>
                  <a:txBody>
                    <a:bodyPr/>
                    <a:lstStyle/>
                    <a:p>
                      <a:r>
                        <a:rPr lang="tr-TR" sz="1600" b="0" dirty="0" smtClean="0">
                          <a:solidFill>
                            <a:schemeClr val="tx1"/>
                          </a:solidFill>
                          <a:latin typeface="+mn-lt"/>
                        </a:rPr>
                        <a:t>Ek göstergesi 4800 (dahil) - 6400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0" dirty="0" smtClean="0">
                          <a:solidFill>
                            <a:schemeClr val="tx1"/>
                          </a:solidFill>
                          <a:latin typeface="+mn-lt"/>
                        </a:rPr>
                        <a:t>%165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- 4800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%145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2200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%85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693468824"/>
              </p:ext>
            </p:extLst>
          </p:nvPr>
        </p:nvGraphicFramePr>
        <p:xfrm>
          <a:off x="395536" y="4005064"/>
          <a:ext cx="8229600" cy="2394181"/>
        </p:xfrm>
        <a:graphic>
          <a:graphicData uri="http://schemas.openxmlformats.org/drawingml/2006/table">
            <a:tbl>
              <a:tblPr firstRow="1" bandRow="1">
                <a:effectLst>
                  <a:innerShdw blurRad="114300">
                    <a:prstClr val="black"/>
                  </a:innerShdw>
                </a:effectLst>
              </a:tblPr>
              <a:tblGrid>
                <a:gridCol w="5043494"/>
                <a:gridCol w="3186106"/>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71600279"/>
              </p:ext>
            </p:extLst>
          </p:nvPr>
        </p:nvGraphicFramePr>
        <p:xfrm>
          <a:off x="467544" y="332656"/>
          <a:ext cx="8352928" cy="6283917"/>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tr>
              <a:tr h="1126458">
                <a:tc>
                  <a:txBody>
                    <a:bodyPr/>
                    <a:lstStyle/>
                    <a:p>
                      <a:pPr marL="342900" indent="-342900" algn="just">
                        <a:buAutoNum type="arabicParenR"/>
                      </a:pPr>
                      <a:r>
                        <a:rPr lang="tr-TR" sz="1800" dirty="0" smtClean="0"/>
                        <a:t>Yaklaşık maliyeti</a:t>
                      </a:r>
                      <a:r>
                        <a:rPr lang="tr-TR" sz="1800" baseline="0" dirty="0" smtClean="0"/>
                        <a:t> 106.531</a:t>
                      </a:r>
                      <a:r>
                        <a:rPr lang="tr-TR" sz="1800" dirty="0" smtClean="0"/>
                        <a:t>,00 Türk Lirasına kadar olan mal veya hizmet alımları ile 213.072,00 Türk Lirasına kadar olan yapım işlerinin ihalesi, ihale tarihinden </a:t>
                      </a:r>
                      <a:r>
                        <a:rPr lang="tr-TR" sz="1800" dirty="0" smtClean="0">
                          <a:solidFill>
                            <a:srgbClr val="FF0000"/>
                          </a:solidFill>
                        </a:rPr>
                        <a:t>en az yedi gün </a:t>
                      </a:r>
                      <a:r>
                        <a:rPr lang="tr-TR" sz="1800" dirty="0" smtClean="0"/>
                        <a:t>önce ihalenin ve işin yapılacağı yerde çıkan gazetelerin en az ikisinde, </a:t>
                      </a:r>
                      <a:r>
                        <a:rPr lang="tr-TR" sz="1800" u="sng" dirty="0" smtClean="0"/>
                        <a:t>En az birer defa yayımlanmak suretiyle</a:t>
                      </a:r>
                      <a:r>
                        <a:rPr lang="tr-TR" sz="1800" dirty="0" smtClean="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tr>
              <a:tr h="1243835">
                <a:tc>
                  <a:txBody>
                    <a:bodyPr/>
                    <a:lstStyle/>
                    <a:p>
                      <a:pPr algn="just"/>
                      <a:r>
                        <a:rPr lang="tr-TR" sz="1800" dirty="0" smtClean="0"/>
                        <a:t>2) Yaklaşık maliyeti </a:t>
                      </a:r>
                      <a:r>
                        <a:rPr lang="tr-TR" sz="1800" baseline="0" dirty="0" smtClean="0"/>
                        <a:t>106.531</a:t>
                      </a:r>
                      <a:r>
                        <a:rPr lang="tr-TR" sz="1800" dirty="0" smtClean="0"/>
                        <a:t>,00 ile 213.072,00 Türk Lirası arasında olan mal veya hizmet alımları ile 213.072,00 ile 1.775.686,00 Türk Lirası arasında olan yapım işlerinin ihalesi, ihale tarihinden </a:t>
                      </a:r>
                      <a:r>
                        <a:rPr lang="tr-TR" sz="1800" dirty="0" smtClean="0">
                          <a:solidFill>
                            <a:srgbClr val="FF0000"/>
                          </a:solidFill>
                        </a:rPr>
                        <a:t>en az on dört gün </a:t>
                      </a:r>
                      <a:r>
                        <a:rPr lang="tr-TR" sz="1800" dirty="0" smtClean="0"/>
                        <a:t>önce Kamu İhale Bülteninde ve işin yapılacağı yerde çıkan gazetelerin birinde, </a:t>
                      </a:r>
                      <a:r>
                        <a:rPr lang="tr-TR" sz="1800" u="sng" dirty="0" smtClean="0"/>
                        <a:t>en az birer defa yayımlanmak suretiyle</a:t>
                      </a:r>
                      <a:r>
                        <a:rPr lang="tr-TR" sz="1800" dirty="0" smtClean="0"/>
                        <a:t> ilân edilerek duyurulur.</a:t>
                      </a:r>
                      <a:endParaRPr lang="tr-TR" sz="1800" dirty="0"/>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tr>
              <a:tr h="1467835">
                <a:tc>
                  <a:txBody>
                    <a:bodyPr/>
                    <a:lstStyle/>
                    <a:p>
                      <a:pPr algn="just"/>
                      <a:r>
                        <a:rPr lang="tr-TR" sz="1800" dirty="0" smtClean="0"/>
                        <a:t>3) Yaklaşık maliyeti 213.072,00 Türk Lirasının üzerinde ve eşik değerin altında olan mal veya hizmet alımları ile 1.775.686,00 Türk Lirasının üzerinde ve eşik değerin altında olan yapım işlerinin ihalesi, ihale tarihinden </a:t>
                      </a:r>
                      <a:r>
                        <a:rPr lang="tr-TR" sz="1800" dirty="0" smtClean="0">
                          <a:solidFill>
                            <a:srgbClr val="FF0000"/>
                          </a:solidFill>
                        </a:rPr>
                        <a:t>en az yirmi bir gün </a:t>
                      </a:r>
                      <a:r>
                        <a:rPr lang="tr-TR" sz="1800" dirty="0" smtClean="0"/>
                        <a:t>önce Kamu İhale Bülteninde ve işin yapılacağı yerde çıkan gazetelerin birinde,   </a:t>
                      </a:r>
                      <a:r>
                        <a:rPr lang="tr-TR" sz="1800" u="sng" dirty="0" smtClean="0"/>
                        <a:t>En az birer defa yayımlanmak suretiyle</a:t>
                      </a:r>
                      <a:r>
                        <a:rPr lang="tr-TR" sz="1800" dirty="0" smtClean="0"/>
                        <a:t> ilân edilerek duyurulur.</a:t>
                      </a:r>
                      <a:endParaRPr lang="tr-TR" sz="1800" dirty="0"/>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tr>
              <a:tr h="975602">
                <a:tc>
                  <a:txBody>
                    <a:bodyPr/>
                    <a:lstStyle/>
                    <a:p>
                      <a:pPr algn="just"/>
                      <a:r>
                        <a:rPr lang="tr-TR" sz="1400" dirty="0" smtClean="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endParaRPr lang="tr-TR" sz="1400" dirty="0"/>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21119367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15495173"/>
              </p:ext>
            </p:extLst>
          </p:nvPr>
        </p:nvGraphicFramePr>
        <p:xfrm>
          <a:off x="395536" y="692696"/>
          <a:ext cx="8501063" cy="3825141"/>
        </p:xfrm>
        <a:graphic>
          <a:graphicData uri="http://schemas.openxmlformats.org/drawingml/2006/table">
            <a:tbl>
              <a:tblPr>
                <a:effectLst>
                  <a:innerShdw blurRad="114300">
                    <a:prstClr val="black"/>
                  </a:innerShdw>
                </a:effectLst>
              </a:tblPr>
              <a:tblGrid>
                <a:gridCol w="2774950"/>
                <a:gridCol w="1992313"/>
                <a:gridCol w="1919287"/>
                <a:gridCol w="1814513"/>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 Kolu</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Toplam Prim Oranı(%)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Sigortalı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İşveren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gridCol w="153979"/>
                <a:gridCol w="1838334"/>
                <a:gridCol w="1919287"/>
                <a:gridCol w="1814513"/>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77178038"/>
              </p:ext>
            </p:extLst>
          </p:nvPr>
        </p:nvGraphicFramePr>
        <p:xfrm>
          <a:off x="323528" y="260650"/>
          <a:ext cx="8568952" cy="6130131"/>
        </p:xfrm>
        <a:graphic>
          <a:graphicData uri="http://schemas.openxmlformats.org/drawingml/2006/table">
            <a:tbl>
              <a:tblPr>
                <a:effectLst>
                  <a:innerShdw blurRad="114300">
                    <a:prstClr val="black"/>
                  </a:innerShdw>
                </a:effectLst>
              </a:tblPr>
              <a:tblGrid>
                <a:gridCol w="5419679"/>
                <a:gridCol w="3149273"/>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x Prim  Oranı</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gridCol w="3384376"/>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909310"/>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b="1" u="sng" dirty="0"/>
              <a:t>5510 SAYILI KANUN 5 İNCİ MD :</a:t>
            </a:r>
          </a:p>
          <a:p>
            <a:pPr algn="just"/>
            <a:r>
              <a:rPr lang="tr-TR" dirty="0"/>
              <a:t>         Kısa ve uzun vadeli sigorta kolları bakımından aşağıda sayılan kişiler hakkında uygulanacak sigorta kolları şunlardır:</a:t>
            </a:r>
          </a:p>
          <a:p>
            <a:pPr algn="just"/>
            <a:r>
              <a:rPr lang="tr-TR" dirty="0"/>
              <a:t>        ……</a:t>
            </a:r>
          </a:p>
          <a:p>
            <a:pPr algn="just"/>
            <a:r>
              <a:rPr lang="tr-TR" dirty="0"/>
              <a:t>        b) …. </a:t>
            </a:r>
            <a:r>
              <a:rPr lang="tr-TR" u="sng" dirty="0"/>
              <a:t>yüksek öğrenimleri sırasında staja tabi tutulan öğrenciler ile 2547 sayılı Yükseköğretim Kanununun 46 </a:t>
            </a:r>
            <a:r>
              <a:rPr lang="tr-TR" u="sng" dirty="0" err="1"/>
              <a:t>ncı</a:t>
            </a:r>
            <a:r>
              <a:rPr lang="tr-TR" u="sng" dirty="0"/>
              <a:t> maddesine tabi olarak kısmi zamanlı çalıştırılan öğrencilerden</a:t>
            </a:r>
            <a:r>
              <a:rPr lang="tr-TR" dirty="0"/>
              <a:t> aylık prime esas kazanç tutarı, 82 </a:t>
            </a:r>
            <a:r>
              <a:rPr lang="tr-TR" dirty="0" err="1"/>
              <a:t>nci</a:t>
            </a:r>
            <a:r>
              <a:rPr lang="tr-TR" dirty="0"/>
              <a:t> maddeye göre belirlenen günlük prime esas kazanç alt sınırının otuz </a:t>
            </a:r>
            <a:r>
              <a:rPr lang="tr-TR" dirty="0" smtClean="0"/>
              <a:t>katından </a:t>
            </a:r>
            <a:r>
              <a:rPr lang="tr-TR" b="1" dirty="0" smtClean="0"/>
              <a:t>(54,90*30=1.647,00 - 2016 ilk altı ayı) </a:t>
            </a:r>
            <a:r>
              <a:rPr lang="tr-TR" dirty="0"/>
              <a:t>fazla 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dirty="0"/>
          </a:p>
          <a:p>
            <a:pPr algn="just"/>
            <a:r>
              <a:rPr lang="tr-TR" b="1" u="sng" dirty="0"/>
              <a:t>5510 SAYILI KANUN 87 NCİ MD </a:t>
            </a:r>
          </a:p>
          <a:p>
            <a:pPr algn="just"/>
            <a:r>
              <a:rPr lang="tr-TR" dirty="0"/>
              <a:t>         Bu Kanunun uygulanmasında kısa ve uzun vadeli sigorta kolları ile genel sağlık sigortası ve isteğe bağlı sigorta bakımından;</a:t>
            </a:r>
          </a:p>
          <a:p>
            <a:pPr algn="just"/>
            <a:r>
              <a:rPr lang="tr-TR" dirty="0"/>
              <a:t>         ….</a:t>
            </a:r>
          </a:p>
          <a:p>
            <a:pPr algn="just"/>
            <a:r>
              <a:rPr lang="tr-TR" dirty="0"/>
              <a:t>        e) ….. yüksek öğrenim sırasında staja tâbi tutulan öğrenciler için öğrenim gördükleri yüksek öğretim </a:t>
            </a:r>
            <a:r>
              <a:rPr lang="tr-TR" dirty="0" smtClean="0"/>
              <a:t>kurumu, </a:t>
            </a:r>
          </a:p>
          <a:p>
            <a:pPr algn="just"/>
            <a:r>
              <a:rPr lang="tr-TR" dirty="0" smtClean="0"/>
              <a:t>prim </a:t>
            </a:r>
            <a:r>
              <a:rPr lang="tr-TR"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gridCol w="4356484"/>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80824882"/>
              </p:ext>
            </p:extLst>
          </p:nvPr>
        </p:nvGraphicFramePr>
        <p:xfrm>
          <a:off x="323528" y="188640"/>
          <a:ext cx="8501062" cy="3895725"/>
        </p:xfrm>
        <a:graphic>
          <a:graphicData uri="http://schemas.openxmlformats.org/drawingml/2006/table">
            <a:tbl>
              <a:tblPr firstRow="1" bandRow="1">
                <a:tableStyleId>{69CF1AB2-1976-4502-BF36-3FF5EA218861}</a:tableStyleId>
              </a:tblPr>
              <a:tblGrid>
                <a:gridCol w="7489027"/>
                <a:gridCol w="1012035"/>
              </a:tblGrid>
              <a:tr h="432612">
                <a:tc gridSpan="2">
                  <a:txBody>
                    <a:bodyPr/>
                    <a:lstStyle/>
                    <a:p>
                      <a:pPr algn="ctr"/>
                      <a:r>
                        <a:rPr lang="tr-TR" sz="2000" b="1" dirty="0" smtClean="0">
                          <a:solidFill>
                            <a:schemeClr val="bg1"/>
                          </a:solidFill>
                        </a:rPr>
                        <a:t>GELİR VERGİSİ  (287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04812">
                <a:tc>
                  <a:txBody>
                    <a:bodyPr/>
                    <a:lstStyle/>
                    <a:p>
                      <a:pPr algn="ctr"/>
                      <a:r>
                        <a:rPr lang="tr-TR" sz="1400" dirty="0" smtClean="0">
                          <a:solidFill>
                            <a:schemeClr val="bg1"/>
                          </a:solidFill>
                        </a:rPr>
                        <a:t>ÜCRETLİLER İÇİN GELİR VERGİSİ DİLİMLERİ (2016) (G.V.K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343832">
                <a:tc>
                  <a:txBody>
                    <a:bodyPr/>
                    <a:lstStyle/>
                    <a:p>
                      <a:r>
                        <a:rPr lang="tr-TR" sz="1400" b="1" dirty="0" smtClean="0">
                          <a:solidFill>
                            <a:schemeClr val="tx1"/>
                          </a:solidFill>
                        </a:rPr>
                        <a:t>12.600 Türk Lirasına kadar</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3147">
                <a:tc>
                  <a:txBody>
                    <a:bodyPr/>
                    <a:lstStyle/>
                    <a:p>
                      <a:r>
                        <a:rPr lang="tr-TR" sz="1400" b="1" dirty="0" smtClean="0">
                          <a:solidFill>
                            <a:schemeClr val="tx1"/>
                          </a:solidFill>
                        </a:rPr>
                        <a:t>30.000 Türk Lirasının 12.600 TL'si için 1.890,00 TL, fazlası</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20984">
                <a:tc>
                  <a:txBody>
                    <a:bodyPr/>
                    <a:lstStyle/>
                    <a:p>
                      <a:r>
                        <a:rPr lang="tr-TR" sz="1400" b="1" dirty="0" smtClean="0">
                          <a:solidFill>
                            <a:schemeClr val="tx1"/>
                          </a:solidFill>
                        </a:rPr>
                        <a:t>69.000  Türk Lirasının 30.000 TL'si için 5.370,00</a:t>
                      </a:r>
                      <a:r>
                        <a:rPr lang="tr-TR" sz="1400" b="1" baseline="0" dirty="0" smtClean="0">
                          <a:solidFill>
                            <a:schemeClr val="tx1"/>
                          </a:solidFill>
                        </a:rPr>
                        <a:t> </a:t>
                      </a:r>
                      <a:r>
                        <a:rPr lang="tr-TR" sz="1400" b="1" dirty="0" smtClean="0">
                          <a:solidFill>
                            <a:schemeClr val="tx1"/>
                          </a:solidFill>
                        </a:rPr>
                        <a:t>TL, (Ücret Gelirlerinde</a:t>
                      </a:r>
                      <a:r>
                        <a:rPr lang="tr-TR" sz="1400" b="1" baseline="0" dirty="0" smtClean="0">
                          <a:solidFill>
                            <a:schemeClr val="tx1"/>
                          </a:solidFill>
                        </a:rPr>
                        <a:t> 110.000 TL’nin 30.000 TL ’si için 5.370,00 TL),</a:t>
                      </a:r>
                      <a:r>
                        <a:rPr lang="tr-TR" sz="1400" b="1" dirty="0" smtClean="0">
                          <a:solidFill>
                            <a:schemeClr val="tx1"/>
                          </a:solidFill>
                        </a:rPr>
                        <a:t> fazlası</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69.000 TL’den fazlasının 69.000 TL'si için 15.900,00</a:t>
                      </a:r>
                      <a:r>
                        <a:rPr lang="tr-TR" sz="1400" b="1" baseline="0" dirty="0" smtClean="0">
                          <a:solidFill>
                            <a:schemeClr val="tx1"/>
                          </a:solidFill>
                        </a:rPr>
                        <a:t> </a:t>
                      </a:r>
                      <a:r>
                        <a:rPr lang="tr-TR" sz="1400" b="1" dirty="0" smtClean="0">
                          <a:solidFill>
                            <a:schemeClr val="tx1"/>
                          </a:solidFill>
                        </a:rPr>
                        <a:t>TL, (Ücret Gelirlerinde</a:t>
                      </a:r>
                      <a:r>
                        <a:rPr lang="tr-TR" sz="1400" b="1" baseline="0" dirty="0" smtClean="0">
                          <a:solidFill>
                            <a:schemeClr val="tx1"/>
                          </a:solidFill>
                        </a:rPr>
                        <a:t> 110.000,00 TL’den fazlasının 110.000,00 TL ’si için 26.970,00 TL),</a:t>
                      </a:r>
                      <a:r>
                        <a:rPr lang="tr-TR" sz="1400" b="1" dirty="0" smtClean="0">
                          <a:solidFill>
                            <a:schemeClr val="tx1"/>
                          </a:solidFill>
                        </a:rPr>
                        <a:t> fazlası </a:t>
                      </a: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3206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(2016) (G.V.K.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345950">
                <a:tc>
                  <a:txBody>
                    <a:bodyPr/>
                    <a:lstStyle/>
                    <a:p>
                      <a:r>
                        <a:rPr lang="tr-TR" sz="1400" b="1" dirty="0" smtClean="0">
                          <a:solidFill>
                            <a:schemeClr val="tx1"/>
                          </a:solidFill>
                        </a:rPr>
                        <a:t>I.DERECE   ( Çalışma</a:t>
                      </a:r>
                      <a:r>
                        <a:rPr lang="tr-TR" sz="1400" b="1" baseline="0" dirty="0" smtClean="0">
                          <a:solidFill>
                            <a:schemeClr val="tx1"/>
                          </a:solidFill>
                        </a:rPr>
                        <a:t> Gücünün Asgari  %80 ini  Kaybedenler)</a:t>
                      </a:r>
                      <a:endParaRPr lang="tr-TR" sz="14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900,00</a:t>
                      </a:r>
                      <a:r>
                        <a:rPr lang="tr-TR" sz="1400" b="1" baseline="0" dirty="0" smtClean="0">
                          <a:solidFill>
                            <a:schemeClr val="tx1"/>
                          </a:solidFill>
                        </a:rPr>
                        <a:t>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0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II.DERECE  ( Çalışma</a:t>
                      </a:r>
                      <a:r>
                        <a:rPr lang="tr-TR" sz="1400" b="1" baseline="0" dirty="0" smtClean="0">
                          <a:solidFill>
                            <a:schemeClr val="tx1"/>
                          </a:solidFill>
                        </a:rPr>
                        <a:t> Gücünün Asgari  %60 ını  Kaybedenler)</a:t>
                      </a:r>
                      <a:endParaRPr lang="tr-TR" sz="14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460,00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9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III.DERECE ( Çalışma</a:t>
                      </a:r>
                      <a:r>
                        <a:rPr lang="tr-TR" sz="1400" b="1" baseline="0" dirty="0" smtClean="0">
                          <a:solidFill>
                            <a:schemeClr val="tx1"/>
                          </a:solidFill>
                        </a:rPr>
                        <a:t> Gücünün Asgari  %40 ını  Kaybedenler)</a:t>
                      </a:r>
                      <a:endParaRPr lang="tr-TR" sz="14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210,00</a:t>
                      </a:r>
                      <a:r>
                        <a:rPr lang="tr-TR" sz="1400" b="1" baseline="0" dirty="0" smtClean="0">
                          <a:solidFill>
                            <a:schemeClr val="tx1"/>
                          </a:solidFill>
                        </a:rPr>
                        <a:t>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951737998"/>
              </p:ext>
            </p:extLst>
          </p:nvPr>
        </p:nvGraphicFramePr>
        <p:xfrm>
          <a:off x="323528" y="4149080"/>
          <a:ext cx="8501062" cy="2520648"/>
        </p:xfrm>
        <a:graphic>
          <a:graphicData uri="http://schemas.openxmlformats.org/drawingml/2006/table">
            <a:tbl>
              <a:tblPr firstRow="1" bandRow="1">
                <a:tableStyleId>{69CF1AB2-1976-4502-BF36-3FF5EA218861}</a:tableStyleId>
              </a:tblPr>
              <a:tblGrid>
                <a:gridCol w="5040524"/>
                <a:gridCol w="1944202"/>
                <a:gridCol w="1516336"/>
              </a:tblGrid>
              <a:tr h="365754">
                <a:tc gridSpan="3">
                  <a:txBody>
                    <a:bodyPr/>
                    <a:lstStyle/>
                    <a:p>
                      <a:pPr algn="ctr"/>
                      <a:r>
                        <a:rPr lang="tr-TR" sz="1800" b="1" dirty="0" smtClean="0">
                          <a:solidFill>
                            <a:schemeClr val="bg1"/>
                          </a:solidFill>
                        </a:rPr>
                        <a:t>GELİR VERGİSİ TEVKİFAT ORANLARI</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65754">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64614">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32040">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51">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5085134"/>
              </p:ext>
            </p:extLst>
          </p:nvPr>
        </p:nvGraphicFramePr>
        <p:xfrm>
          <a:off x="323528" y="404664"/>
          <a:ext cx="8715375" cy="5897786"/>
        </p:xfrm>
        <a:graphic>
          <a:graphicData uri="http://schemas.openxmlformats.org/drawingml/2006/table">
            <a:tbl>
              <a:tblPr firstRow="1" bandRow="1">
                <a:tableStyleId>{69CF1AB2-1976-4502-BF36-3FF5EA218861}</a:tableStyleId>
              </a:tblPr>
              <a:tblGrid>
                <a:gridCol w="4000469"/>
                <a:gridCol w="2714625"/>
                <a:gridCol w="2000281"/>
              </a:tblGrid>
              <a:tr h="397354">
                <a:tc gridSpan="3">
                  <a:txBody>
                    <a:bodyPr/>
                    <a:lstStyle/>
                    <a:p>
                      <a:pPr algn="ctr"/>
                      <a:r>
                        <a:rPr lang="tr-TR" sz="1800" b="1" dirty="0" smtClean="0">
                          <a:solidFill>
                            <a:schemeClr val="bg1"/>
                          </a:solidFill>
                        </a:rPr>
                        <a:t>DAMGA VERGİSİ   (56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6">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no:59</a:t>
                      </a:r>
                      <a:r>
                        <a:rPr lang="tr-TR" sz="1600" b="0" kern="1200" dirty="0" smtClean="0">
                          <a:solidFill>
                            <a:schemeClr val="tx1"/>
                          </a:solidFill>
                        </a:rPr>
                        <a:t> (25.12.2015</a:t>
                      </a:r>
                      <a:r>
                        <a:rPr lang="tr-TR" sz="1600" b="0" kern="1200" baseline="0" dirty="0" smtClean="0">
                          <a:solidFill>
                            <a:schemeClr val="tx1"/>
                          </a:solidFill>
                        </a:rPr>
                        <a:t> tarihli ve 29573 sayılı Resmi Gazete)</a:t>
                      </a:r>
                      <a:endParaRPr lang="tr-TR" sz="1600" b="0" kern="1200" dirty="0" smtClean="0">
                        <a:solidFill>
                          <a:schemeClr val="tx1"/>
                        </a:solidFill>
                      </a:endParaRPr>
                    </a:p>
                    <a:p>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189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Sözleşme süre</a:t>
                      </a:r>
                      <a:r>
                        <a:rPr lang="tr-TR" sz="1600" b="0" baseline="0" dirty="0" smtClean="0">
                          <a:solidFill>
                            <a:schemeClr val="tx1"/>
                          </a:solidFill>
                        </a:rPr>
                        <a:t> uzatımlarında</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a:txBody>
                    <a:bodyPr/>
                    <a:lstStyle/>
                    <a:p>
                      <a:pPr algn="ctr"/>
                      <a:r>
                        <a:rPr lang="tr-TR" sz="1600" b="0" dirty="0" smtClean="0">
                          <a:solidFill>
                            <a:schemeClr val="tx1"/>
                          </a:solidFill>
                        </a:rPr>
                        <a:t>47,80 TL</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189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Sözleşme</a:t>
                      </a:r>
                      <a:r>
                        <a:rPr lang="tr-TR" sz="1600" b="0" baseline="0" dirty="0" smtClean="0">
                          <a:solidFill>
                            <a:schemeClr val="tx1"/>
                          </a:solidFill>
                        </a:rPr>
                        <a:t> keşif artışlarında</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23723848"/>
              </p:ext>
            </p:extLst>
          </p:nvPr>
        </p:nvGraphicFramePr>
        <p:xfrm>
          <a:off x="323528" y="332656"/>
          <a:ext cx="8496299" cy="6370645"/>
        </p:xfrm>
        <a:graphic>
          <a:graphicData uri="http://schemas.openxmlformats.org/drawingml/2006/table">
            <a:tbl>
              <a:tblPr firstRow="1" bandRow="1">
                <a:tableStyleId>{BC89EF96-8CEA-46FF-86C4-4CE0E7609802}</a:tableStyleId>
              </a:tblPr>
              <a:tblGrid>
                <a:gridCol w="4493597"/>
                <a:gridCol w="2001351"/>
                <a:gridCol w="2001351"/>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Doğum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Primi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6121033"/>
        </p:xfrm>
        <a:graphic>
          <a:graphicData uri="http://schemas.openxmlformats.org/drawingml/2006/table">
            <a:tbl>
              <a:tblPr firstRow="1" bandRow="1">
                <a:tableStyleId>{BC89EF96-8CEA-46FF-86C4-4CE0E7609802}</a:tableStyleId>
              </a:tblPr>
              <a:tblGrid>
                <a:gridCol w="5771995"/>
                <a:gridCol w="2581430"/>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gridCol w="1152128"/>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5838114"/>
              </p:ext>
            </p:extLst>
          </p:nvPr>
        </p:nvGraphicFramePr>
        <p:xfrm>
          <a:off x="179512" y="260653"/>
          <a:ext cx="8712968" cy="6126091"/>
        </p:xfrm>
        <a:graphic>
          <a:graphicData uri="http://schemas.openxmlformats.org/drawingml/2006/table">
            <a:tbl>
              <a:tblPr firstRow="1" bandRow="1">
                <a:tableStyleId>{F5AB1C69-6EDB-4FF4-983F-18BD219EF322}</a:tableStyleId>
              </a:tblPr>
              <a:tblGrid>
                <a:gridCol w="7704856"/>
                <a:gridCol w="1008112"/>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2/10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54447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6312912"/>
        </p:xfrm>
        <a:graphic>
          <a:graphicData uri="http://schemas.openxmlformats.org/drawingml/2006/table">
            <a:tbl>
              <a:tblPr firstRow="1" bandRow="1">
                <a:tableStyleId>{F5AB1C69-6EDB-4FF4-983F-18BD219EF322}</a:tableStyleId>
              </a:tblPr>
              <a:tblGrid>
                <a:gridCol w="7573256"/>
                <a:gridCol w="1211720"/>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6397180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28790530"/>
              </p:ext>
            </p:extLst>
          </p:nvPr>
        </p:nvGraphicFramePr>
        <p:xfrm>
          <a:off x="179512" y="116632"/>
          <a:ext cx="8784976" cy="640079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tblGrid>
              <a:tr h="398768">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343541">
                <a:tc>
                  <a:txBody>
                    <a:bodyPr/>
                    <a:lstStyle/>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Maaş karşılığı haftalık ders yükü</a:t>
                      </a:r>
                      <a:r>
                        <a:rPr lang="tr-TR" sz="1600" b="0" kern="1200" baseline="0" dirty="0" smtClean="0">
                          <a:solidFill>
                            <a:schemeClr val="tx1"/>
                          </a:solidFill>
                          <a:latin typeface="+mn-lt"/>
                          <a:ea typeface="+mn-ea"/>
                          <a:cs typeface="+mn-cs"/>
                        </a:rPr>
                        <a:t>;</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görevlileri ve okutmalar için 12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Ücret karşılığı verilebilecek ek ders</a:t>
                      </a:r>
                      <a:r>
                        <a:rPr lang="tr-TR" sz="1600" b="0" kern="1200" baseline="0" dirty="0" smtClean="0">
                          <a:solidFill>
                            <a:schemeClr val="tx1"/>
                          </a:solidFill>
                          <a:latin typeface="+mn-lt"/>
                          <a:ea typeface="+mn-ea"/>
                          <a:cs typeface="+mn-cs"/>
                        </a:rPr>
                        <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dirty="0" smtClean="0">
                          <a:solidFill>
                            <a:schemeClr val="tx1"/>
                          </a:solidFill>
                          <a:latin typeface="+mn-lt"/>
                          <a:ea typeface="+mn-ea"/>
                          <a:cs typeface="+mn-cs"/>
                        </a:rPr>
                        <a:t>Uzaktan öğretim programı kapsamında yükseköğretim kurumlarında ders veren öğretim 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lang="tr-TR" sz="1600" b="0" kern="1200" baseline="0" dirty="0" smtClean="0">
                          <a:solidFill>
                            <a:schemeClr val="tx1"/>
                          </a:solidFill>
                          <a:latin typeface="+mn-lt"/>
                          <a:ea typeface="+mn-ea"/>
                          <a:cs typeface="+mn-cs"/>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Eğitim programlarının uzaktan eğitim yöntemi ile yapılması durumunda, faaliyetler eş değer haftalık ders yükü hesabı yapılarak değerlendirilir. (16/9/2005 tarihli Yükseköğretim Kurulu Başkanlığı Kararı md.3/f)</a:t>
                      </a: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08500027"/>
              </p:ext>
            </p:extLst>
          </p:nvPr>
        </p:nvGraphicFramePr>
        <p:xfrm>
          <a:off x="179512" y="1162737"/>
          <a:ext cx="8712968" cy="4429560"/>
        </p:xfrm>
        <a:graphic>
          <a:graphicData uri="http://schemas.openxmlformats.org/drawingml/2006/table">
            <a:tbl>
              <a:tblPr firstRow="1" bandRow="1">
                <a:effectLst>
                  <a:innerShdw blurRad="114300">
                    <a:prstClr val="black"/>
                  </a:innerShdw>
                </a:effectLst>
              </a:tblPr>
              <a:tblGrid>
                <a:gridCol w="8712968"/>
              </a:tblGrid>
              <a:tr h="589078">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tr>
              <a:tr h="308333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0" baseline="0" dirty="0" smtClean="0">
                        <a:solidFill>
                          <a:schemeClr val="tx1"/>
                        </a:solidFill>
                        <a:latin typeface="+mn-lt"/>
                      </a:endParaRPr>
                    </a:p>
                    <a:p>
                      <a:pPr indent="360000" algn="just"/>
                      <a:r>
                        <a:rPr lang="tr-TR" sz="1800" b="0" dirty="0" smtClean="0">
                          <a:solidFill>
                            <a:schemeClr val="tx1"/>
                          </a:solidFill>
                          <a:latin typeface="+mn-lt"/>
                        </a:rPr>
                        <a:t>Müfredat programları uyarınca normal çalışma günlerinde saat 16:00-17:00 arası yapılan ikinci öğretim,</a:t>
                      </a:r>
                      <a:r>
                        <a:rPr lang="tr-TR" sz="1800" b="0" baseline="0" dirty="0" smtClean="0">
                          <a:solidFill>
                            <a:schemeClr val="tx1"/>
                          </a:solidFill>
                          <a:latin typeface="+mn-lt"/>
                        </a:rPr>
                        <a:t> 1. öğretim ücretinin bir katı fazlası; saat 17:00’ den sonra başlayan gece öğretimi ve hafta tatilinde yapılan ikinci öğretim, 1. öğretim ücretinin iki katının %60 fazlası ödenir. </a:t>
                      </a:r>
                      <a:r>
                        <a:rPr lang="tr-TR" sz="1800" b="0" dirty="0" smtClean="0">
                          <a:solidFill>
                            <a:schemeClr val="tx1"/>
                          </a:solidFill>
                          <a:latin typeface="+mn-lt"/>
                        </a:rPr>
                        <a:t>Yaz ve yarı yıl tatillerinde yapılan öğretim için verilecek ek ders ücretinin hesabında ders yükü dikkate alınmaz. Yaz ve yarı yıl dışı ek ders ödemeleri haftalık toplam olarak otuz</a:t>
                      </a:r>
                      <a:r>
                        <a:rPr lang="tr-TR" sz="1800" b="0" baseline="0" dirty="0" smtClean="0">
                          <a:solidFill>
                            <a:schemeClr val="tx1"/>
                          </a:solidFill>
                          <a:latin typeface="+mn-lt"/>
                        </a:rPr>
                        <a:t> saati aşamaz. </a:t>
                      </a:r>
                      <a:endParaRPr lang="tr-TR" sz="1800" b="0" dirty="0" smtClean="0">
                        <a:solidFill>
                          <a:schemeClr val="tx1"/>
                        </a:solidFill>
                        <a:latin typeface="+mn-lt"/>
                      </a:endParaRPr>
                    </a:p>
                    <a:p>
                      <a:pPr indent="360000" algn="just"/>
                      <a:endParaRPr lang="tr-TR" sz="1600" b="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5408116"/>
              </p:ext>
            </p:extLst>
          </p:nvPr>
        </p:nvGraphicFramePr>
        <p:xfrm>
          <a:off x="179511" y="116632"/>
          <a:ext cx="8784977" cy="6538394"/>
        </p:xfrm>
        <a:graphic>
          <a:graphicData uri="http://schemas.openxmlformats.org/drawingml/2006/table">
            <a:tbl>
              <a:tblPr/>
              <a:tblGrid>
                <a:gridCol w="1464162"/>
                <a:gridCol w="1464163"/>
                <a:gridCol w="1155918"/>
                <a:gridCol w="1232979"/>
                <a:gridCol w="957272"/>
                <a:gridCol w="198648"/>
                <a:gridCol w="1232979"/>
                <a:gridCol w="1078856"/>
              </a:tblGrid>
              <a:tr h="333933">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3707">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r>
              <a:tr h="491078">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tr>
              <a:tr h="316262">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tr>
              <a:tr h="3616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4300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2440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Yrd. 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4910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29649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726795">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tr-TR" sz="1500" b="0" kern="1200" baseline="0" dirty="0" smtClean="0">
                          <a:solidFill>
                            <a:schemeClr val="tx1"/>
                          </a:solidFill>
                          <a:latin typeface="+mn-lt"/>
                          <a:ea typeface="+mn-ea"/>
                          <a:cs typeface="+mn-cs"/>
                        </a:rPr>
                        <a:t>Rektör, Rektör Yardımcısı, Dekan, Dekan, Enstitü ve Yüksekokul Müdürleri için haftalık ders yükü zorunluluğu aranmaz, bunların yardımcıları ile bölüm başkanlarının haftalık ders yükü ise yukarıda belirtilen ders yükünün yarısıdır.</a:t>
                      </a: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r>
              <a:tr h="324111">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Yardımcı 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82162">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481256">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0464472"/>
              </p:ext>
            </p:extLst>
          </p:nvPr>
        </p:nvGraphicFramePr>
        <p:xfrm>
          <a:off x="395536" y="908720"/>
          <a:ext cx="8352928" cy="4104456"/>
        </p:xfrm>
        <a:graphic>
          <a:graphicData uri="http://schemas.openxmlformats.org/drawingml/2006/table">
            <a:tbl>
              <a:tblPr firstRow="1" bandRow="1">
                <a:effectLst>
                  <a:innerShdw blurRad="114300">
                    <a:prstClr val="black"/>
                  </a:innerShdw>
                </a:effectLst>
                <a:tableStyleId>{ED083AE6-46FA-4A59-8FB0-9F97EB10719F}</a:tableStyleId>
              </a:tblPr>
              <a:tblGrid>
                <a:gridCol w="6874504"/>
                <a:gridCol w="1478424"/>
              </a:tblGrid>
              <a:tr h="720080">
                <a:tc gridSpan="2">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2448272">
                <a:tc gridSpan="2">
                  <a:txBody>
                    <a:bodyPr/>
                    <a:lstStyle/>
                    <a:p>
                      <a:pPr indent="360000" algn="just"/>
                      <a:r>
                        <a:rPr lang="tr-TR" sz="1800" b="0" dirty="0" smtClean="0">
                          <a:solidFill>
                            <a:schemeClr val="tx1"/>
                          </a:solidFill>
                        </a:rPr>
                        <a:t>Dersi veren öğretim elemanına </a:t>
                      </a:r>
                      <a:r>
                        <a:rPr lang="tr-TR" sz="1800" b="0" u="sng" dirty="0" smtClean="0">
                          <a:solidFill>
                            <a:schemeClr val="tx1"/>
                          </a:solidFill>
                        </a:rPr>
                        <a:t>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Sınav ücretinin hesabında 500 öğrenciden fazlası dikkate alınmaz. Ara sınavlar ve bütünleme sınavları için sınav ücreti ödenmez.</a:t>
                      </a:r>
                      <a:r>
                        <a:rPr lang="tr-TR" sz="1800" b="0" kern="1200" dirty="0" smtClean="0">
                          <a:solidFill>
                            <a:schemeClr val="tx1"/>
                          </a:solidFill>
                          <a:latin typeface="+mn-lt"/>
                          <a:ea typeface="+mn-ea"/>
                          <a:cs typeface="+mn-cs"/>
                        </a:rPr>
                        <a:t> Sınavın dersi veren öğretim elemanı tarafından yapılmaması halinde sınav ücreti ödenmez. </a:t>
                      </a: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r>
              <a:tr h="325662">
                <a:tc gridSpan="2">
                  <a:txBody>
                    <a:bodyPr/>
                    <a:lstStyle/>
                    <a:p>
                      <a:pPr indent="360000" algn="ctr"/>
                      <a:r>
                        <a:rPr lang="tr-TR" sz="2400" b="1" dirty="0" smtClean="0">
                          <a:solidFill>
                            <a:schemeClr val="bg1"/>
                          </a:solidFill>
                        </a:rPr>
                        <a:t> Sınav Ücreti</a:t>
                      </a:r>
                      <a:endParaRPr lang="tr-TR" sz="2400" b="1" dirty="0">
                        <a:solidFill>
                          <a:schemeClr val="bg1"/>
                        </a:solidFill>
                      </a:endParaRPr>
                    </a:p>
                  </a:txBody>
                  <a:tcPr marL="91439" marR="91439" marT="45725" marB="45725">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478894">
                <a:tc>
                  <a:txBody>
                    <a:bodyPr/>
                    <a:lstStyle/>
                    <a:p>
                      <a:pPr indent="360000"/>
                      <a:r>
                        <a:rPr lang="tr-TR" sz="1800" b="0" dirty="0" smtClean="0">
                          <a:solidFill>
                            <a:schemeClr val="tx1"/>
                          </a:solidFill>
                        </a:rPr>
                        <a:t>Her 50 Öğrenci için (500 öğrenciden fazlası dikkate alınmaz)</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800" b="0" dirty="0" smtClean="0">
                          <a:solidFill>
                            <a:schemeClr val="tx1"/>
                          </a:solidFill>
                        </a:rPr>
                        <a:t>300 </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2763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549797"/>
        </p:xfrm>
        <a:graphic>
          <a:graphicData uri="http://schemas.openxmlformats.org/drawingml/2006/table">
            <a:tbl>
              <a:tblPr firstRow="1" bandRow="1">
                <a:effectLst>
                  <a:innerShdw blurRad="114300">
                    <a:prstClr val="black"/>
                  </a:innerShdw>
                </a:effectLst>
              </a:tblPr>
              <a:tblGrid>
                <a:gridCol w="5832648"/>
                <a:gridCol w="2880320"/>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yardımcı doçent,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Yardımcı Doçent 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yardımcı doçent,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8717914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33794447"/>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500" b="0" dirty="0" smtClean="0">
                          <a:solidFill>
                            <a:schemeClr val="tx1"/>
                          </a:solidFill>
                          <a:latin typeface="+mn-lt"/>
                        </a:rPr>
                        <a:t>Yükseköğretim Kurulu Başkanlığınca yayımlanan "Doçentlik Sınav Jüri Üyeleri ile Yardımcı Doçent,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Jüri üyelerine ödenecek ücret damga ve gelir vergisi </a:t>
                      </a:r>
                      <a:r>
                        <a:rPr lang="tr-TR" sz="1500" b="0" dirty="0" err="1" smtClean="0">
                          <a:solidFill>
                            <a:schemeClr val="tx1"/>
                          </a:solidFill>
                          <a:latin typeface="+mn-lt"/>
                        </a:rPr>
                        <a:t>tevkifatı</a:t>
                      </a:r>
                      <a:r>
                        <a:rPr lang="tr-TR" sz="1500" b="0" dirty="0" smtClean="0">
                          <a:solidFill>
                            <a:schemeClr val="tx1"/>
                          </a:solidFill>
                          <a:latin typeface="+mn-lt"/>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4/11/1981 tarihli ve 2547 sayılı Kanunun 23, 25 ve 26’ncı maddeleri uyarınca oluşturulan yardımcı doçent, doçent ve profesör atama jürilerinde görev alan öğretim üyelerinin jüri üyeliği ücreti görevlendirmeyi yapan yükseköğretim kurumu bütçesinin "01.1.5-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2547 sayılı Kanunun 24 üncü maddesi uyarınca yapılan doçentlik sınavlarında jüri üyesi olarak görevlendirilen öğretim üyelerinin jüri ücreti ödemeleri Üniversitelerarası Kurul tarafından ödenir.</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1275276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348880"/>
            <a:ext cx="7344817"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oolSlant"/>
              <a:contourClr>
                <a:schemeClr val="accent3">
                  <a:tint val="100000"/>
                  <a:shade val="100000"/>
                  <a:satMod val="100000"/>
                  <a:hueMod val="100000"/>
                </a:schemeClr>
              </a:contourClr>
            </a:sp3d>
          </a:bodyPr>
          <a:lstStyle/>
          <a:p>
            <a:pPr algn="ctr"/>
            <a:r>
              <a:rPr lang="tr-TR" sz="5400" b="1" cap="none" spc="0" dirty="0" smtClean="0">
                <a:ln>
                  <a:solidFill>
                    <a:schemeClr val="accent4">
                      <a:lumMod val="50000"/>
                    </a:schemeClr>
                  </a:solidFill>
                </a:ln>
                <a:solidFill>
                  <a:schemeClr val="accent4">
                    <a:lumMod val="75000"/>
                  </a:schemeClr>
                </a:solidFill>
                <a:effectLst/>
              </a:rPr>
              <a:t>ÖYP </a:t>
            </a:r>
            <a:r>
              <a:rPr lang="tr-TR" sz="5400" b="1" cap="none" spc="0" dirty="0" smtClean="0">
                <a:ln>
                  <a:solidFill>
                    <a:schemeClr val="accent4">
                      <a:lumMod val="50000"/>
                    </a:schemeClr>
                  </a:solidFill>
                </a:ln>
                <a:solidFill>
                  <a:schemeClr val="accent4">
                    <a:lumMod val="75000"/>
                  </a:schemeClr>
                </a:solidFill>
                <a:effectLst>
                  <a:innerShdw blurRad="63500" dist="50800" dir="18900000">
                    <a:prstClr val="black">
                      <a:alpha val="50000"/>
                    </a:prstClr>
                  </a:innerShdw>
                </a:effectLst>
              </a:rPr>
              <a:t>BÜTÇESİNDEN</a:t>
            </a:r>
            <a:r>
              <a:rPr lang="tr-TR" sz="5400" b="1" cap="none" spc="0" dirty="0" smtClean="0">
                <a:ln>
                  <a:solidFill>
                    <a:schemeClr val="accent4">
                      <a:lumMod val="50000"/>
                    </a:schemeClr>
                  </a:solidFill>
                </a:ln>
                <a:solidFill>
                  <a:schemeClr val="accent4">
                    <a:lumMod val="75000"/>
                  </a:schemeClr>
                </a:solidFill>
                <a:effectLst/>
              </a:rPr>
              <a:t> YAPILAN HARCAMALAR</a:t>
            </a:r>
            <a:endParaRPr lang="tr-TR" sz="5400" b="1" cap="none" spc="0" dirty="0">
              <a:ln>
                <a:solidFill>
                  <a:schemeClr val="accent4">
                    <a:lumMod val="50000"/>
                  </a:schemeClr>
                </a:solidFill>
              </a:ln>
              <a:solidFill>
                <a:schemeClr val="accent4">
                  <a:lumMod val="75000"/>
                </a:schemeClr>
              </a:solidFill>
              <a:effectLst/>
            </a:endParaRPr>
          </a:p>
        </p:txBody>
      </p:sp>
    </p:spTree>
    <p:extLst>
      <p:ext uri="{BB962C8B-B14F-4D97-AF65-F5344CB8AC3E}">
        <p14:creationId xmlns:p14="http://schemas.microsoft.com/office/powerpoint/2010/main" val="34134568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86227932"/>
              </p:ext>
            </p:extLst>
          </p:nvPr>
        </p:nvGraphicFramePr>
        <p:xfrm>
          <a:off x="251520" y="260648"/>
          <a:ext cx="8640960" cy="5801292"/>
        </p:xfrm>
        <a:graphic>
          <a:graphicData uri="http://schemas.openxmlformats.org/drawingml/2006/table">
            <a:tbl>
              <a:tblPr firstRow="1" bandRow="1">
                <a:effectLst/>
                <a:tableStyleId>{ED083AE6-46FA-4A59-8FB0-9F97EB10719F}</a:tableStyleId>
              </a:tblPr>
              <a:tblGrid>
                <a:gridCol w="8640960"/>
              </a:tblGrid>
              <a:tr h="294631">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(1)</a:t>
                      </a:r>
                      <a:endParaRPr lang="tr-TR" sz="1600" b="1" dirty="0">
                        <a:solidFill>
                          <a:schemeClr val="bg1"/>
                        </a:solidFill>
                      </a:endParaRPr>
                    </a:p>
                  </a:txBody>
                  <a:tcPr marL="91432" marR="91432" marT="45722" marB="45722" anchor="ctr">
                    <a:solidFill>
                      <a:schemeClr val="accent4">
                        <a:lumMod val="75000"/>
                      </a:schemeClr>
                    </a:solidFill>
                  </a:tcPr>
                </a:tc>
              </a:tr>
              <a:tr h="54660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baseline="0" dirty="0" smtClean="0">
                          <a:solidFill>
                            <a:schemeClr val="tx1"/>
                          </a:solidFill>
                          <a:latin typeface="+mn-lt"/>
                          <a:ea typeface="+mn-ea"/>
                          <a:cs typeface="+mn-cs"/>
                        </a:rPr>
                        <a:t>Yükseköğretim Kurulu tarafından belirlenen Öğretim Üyesi Yetiştirme Programına İlişkin Esas ve Usullere göre;</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Kaynak Aktarımı</a:t>
                      </a:r>
                    </a:p>
                    <a:p>
                      <a:pPr marL="285750" indent="-285750" algn="just">
                        <a:buFont typeface="Wingdings" pitchFamily="2" charset="2"/>
                        <a:buChar char="v"/>
                      </a:pPr>
                      <a:r>
                        <a:rPr lang="tr-TR" sz="1800" b="0" dirty="0" smtClean="0">
                          <a:solidFill>
                            <a:schemeClr val="tx1"/>
                          </a:solidFill>
                        </a:rPr>
                        <a:t>2547 sayılı Kanunun 10 uncu maddesi uyarınca yurt içinde ve yurt dışında öğretim üyesi yetiştirilmesi amacıyla Yükseköğretim Kurulu bütçesinin mevcut veya yeni açılacak tertiplerine kaydedilen ödenekten ÖYP çerçevesinde desteklenmesine karar verilen başvurulara ilişkin YÖK Yürütme Kurulu tarafından uygun görülen tutarlar, </a:t>
                      </a:r>
                      <a:r>
                        <a:rPr lang="tr-TR" sz="1800" b="1" dirty="0" smtClean="0">
                          <a:solidFill>
                            <a:schemeClr val="tx1"/>
                          </a:solidFill>
                        </a:rPr>
                        <a:t>tahakkuk ettirilmek suretiyle ilgili yükseköğretim kurumu bütçesine</a:t>
                      </a:r>
                      <a:r>
                        <a:rPr lang="tr-TR" sz="1800" b="0" dirty="0" smtClean="0">
                          <a:solidFill>
                            <a:schemeClr val="tx1"/>
                          </a:solidFill>
                        </a:rPr>
                        <a:t> aktarılır. ÖYP kapsamında, yükseköğretim kurumlarına aktarılan tutarların karşılığı, ilgili yükseköğretim kurumu tarafından bir yandan </a:t>
                      </a:r>
                      <a:r>
                        <a:rPr lang="tr-TR" sz="1800" b="1" dirty="0" smtClean="0">
                          <a:solidFill>
                            <a:schemeClr val="tx1"/>
                          </a:solidFill>
                        </a:rPr>
                        <a:t>(B) işaretli cetveline öz gelir</a:t>
                      </a:r>
                      <a:r>
                        <a:rPr lang="tr-TR" sz="1800" b="0" dirty="0" smtClean="0">
                          <a:solidFill>
                            <a:schemeClr val="tx1"/>
                          </a:solidFill>
                        </a:rPr>
                        <a:t>, diğer yandan </a:t>
                      </a:r>
                      <a:r>
                        <a:rPr lang="tr-TR" sz="1800" b="1" dirty="0" smtClean="0">
                          <a:solidFill>
                            <a:schemeClr val="tx1"/>
                          </a:solidFill>
                        </a:rPr>
                        <a:t>(A) işaretli cetvele ödenek</a:t>
                      </a:r>
                      <a:r>
                        <a:rPr lang="tr-TR" sz="1800" b="0" dirty="0" smtClean="0">
                          <a:solidFill>
                            <a:schemeClr val="tx1"/>
                          </a:solidFill>
                        </a:rPr>
                        <a:t> olarak kaydedilir. Kaynak aktarımı, ÖYP araştırma görevlilerinin lisansüstü eğitim gördükleri yükseköğretim kurumlarına yapılır. ÖYP araştırma görevlisi kadrosuna atananlar için kaynak aktarımı Yürütme Kurulu kararı üzerine yapılır. </a:t>
                      </a:r>
                    </a:p>
                    <a:p>
                      <a:pPr marL="285750" indent="-285750" algn="just">
                        <a:buFont typeface="Wingdings" pitchFamily="2" charset="2"/>
                        <a:buChar char="v"/>
                      </a:pPr>
                      <a:r>
                        <a:rPr lang="tr-TR" sz="1800" b="0" dirty="0" smtClean="0">
                          <a:solidFill>
                            <a:schemeClr val="tx1"/>
                          </a:solidFill>
                        </a:rPr>
                        <a:t>2010 yılından önce ÖYP’ ye dahil olan araştırma görevlilerine Yükseköğretim Kurulu tarafından kaynak aktarımı yapılmaz.</a:t>
                      </a:r>
                    </a:p>
                    <a:p>
                      <a:pPr marL="0" indent="0" algn="just">
                        <a:buFont typeface="Wingdings" pitchFamily="2" charset="2"/>
                        <a:buNone/>
                      </a:pPr>
                      <a:endParaRPr lang="tr-TR" sz="1600" b="0" dirty="0" smtClean="0">
                        <a:solidFill>
                          <a:schemeClr val="tx1"/>
                        </a:solidFill>
                      </a:endParaRPr>
                    </a:p>
                    <a:p>
                      <a:pPr marL="285750" indent="-285750" algn="just">
                        <a:buFont typeface="Wingdings" pitchFamily="2" charset="2"/>
                        <a:buChar char="v"/>
                      </a:pPr>
                      <a:endParaRPr lang="tr-TR" sz="1000" b="0" kern="1200" baseline="0" dirty="0" smtClean="0">
                        <a:solidFill>
                          <a:schemeClr val="accent4">
                            <a:lumMod val="75000"/>
                          </a:schemeClr>
                        </a:solidFill>
                        <a:latin typeface="+mn-lt"/>
                        <a:ea typeface="+mn-ea"/>
                        <a:cs typeface="+mn-cs"/>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26359695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48825032"/>
              </p:ext>
            </p:extLst>
          </p:nvPr>
        </p:nvGraphicFramePr>
        <p:xfrm>
          <a:off x="179512" y="188640"/>
          <a:ext cx="8640960" cy="6218409"/>
        </p:xfrm>
        <a:graphic>
          <a:graphicData uri="http://schemas.openxmlformats.org/drawingml/2006/table">
            <a:tbl>
              <a:tblPr firstRow="1" bandRow="1">
                <a:effectLst/>
                <a:tableStyleId>{ED083AE6-46FA-4A59-8FB0-9F97EB10719F}</a:tableStyleId>
              </a:tblPr>
              <a:tblGrid>
                <a:gridCol w="8640960"/>
              </a:tblGrid>
              <a:tr h="648072">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(2)</a:t>
                      </a:r>
                      <a:endParaRPr lang="tr-TR" sz="1600" b="1" dirty="0">
                        <a:solidFill>
                          <a:schemeClr val="bg1"/>
                        </a:solidFill>
                      </a:endParaRPr>
                    </a:p>
                  </a:txBody>
                  <a:tcPr marL="91432" marR="91432" marT="45722" marB="45722" anchor="ctr">
                    <a:solidFill>
                      <a:schemeClr val="accent4">
                        <a:lumMod val="75000"/>
                      </a:schemeClr>
                    </a:solidFill>
                  </a:tcPr>
                </a:tc>
              </a:tr>
              <a:tr h="5570337">
                <a:tc>
                  <a:txBody>
                    <a:bodyPr/>
                    <a:lstStyle/>
                    <a:p>
                      <a:pPr lvl="0" algn="just"/>
                      <a:r>
                        <a:rPr lang="tr-TR" sz="1400" b="0" kern="1200" dirty="0" smtClean="0">
                          <a:solidFill>
                            <a:schemeClr val="tx1"/>
                          </a:solidFill>
                          <a:latin typeface="+mn-lt"/>
                          <a:ea typeface="+mn-ea"/>
                          <a:cs typeface="+mn-cs"/>
                        </a:rPr>
                        <a:t>       </a:t>
                      </a:r>
                      <a:r>
                        <a:rPr lang="tr-TR" sz="1800" b="1" dirty="0" smtClean="0">
                          <a:solidFill>
                            <a:prstClr val="black"/>
                          </a:solidFill>
                        </a:rPr>
                        <a:t>Her bir araştırma görevlisi için eğitim ve öğretim amacıyla tahsis edilen kaynaklar</a:t>
                      </a:r>
                      <a:r>
                        <a:rPr lang="tr-TR" sz="1800" dirty="0" smtClean="0">
                          <a:solidFill>
                            <a:prstClr val="black"/>
                          </a:solidFill>
                        </a:rPr>
                        <a:t>; </a:t>
                      </a:r>
                    </a:p>
                    <a:p>
                      <a:pPr lvl="0" algn="just"/>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ÖYP kapsamındaki proje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Yurtiçi ve yurtdışında yapılacak  yabancı dil eğitim-öğretim masrafları,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Lisansüstü eğitimin tez aşamasında yurt dışında sürdürülecek bir bölümüne ilişkin araştırma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Eğitim-öğretim için gerekli alımlar,</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Temel ofis ekipmanları, sarf malzemeleri, makine-teçhizat alımı, bakımı, onarımı ve destek harcamaları,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Araştırma görevlileri ile bunların danışmanlarının yılda toplam 15 günü geçmeyecek şekilde yurt içi ve yurt dışı bilimsel toplantılara katılmaları,</a:t>
                      </a:r>
                    </a:p>
                    <a:p>
                      <a:pPr marL="285750" lvl="0" indent="-285750" algn="just">
                        <a:buFont typeface="Wingdings" pitchFamily="2" charset="2"/>
                        <a:buChar char="Ø"/>
                      </a:pPr>
                      <a:endParaRPr lang="tr-TR" sz="1800" dirty="0" smtClean="0">
                        <a:solidFill>
                          <a:prstClr val="black"/>
                        </a:solidFill>
                      </a:endParaRPr>
                    </a:p>
                    <a:p>
                      <a:pPr lvl="0" algn="just"/>
                      <a:r>
                        <a:rPr lang="tr-TR" sz="1800" dirty="0" smtClean="0">
                          <a:solidFill>
                            <a:prstClr val="black"/>
                          </a:solidFill>
                        </a:rPr>
                        <a:t>için kullanılır. </a:t>
                      </a:r>
                      <a:endParaRPr lang="tr-TR" sz="1600" b="0" dirty="0" smtClean="0">
                        <a:solidFill>
                          <a:schemeClr val="tx1"/>
                        </a:solidFill>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6076260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188640"/>
            <a:ext cx="8703496" cy="6340197"/>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endParaRPr lang="tr-TR" sz="1600" b="1" dirty="0" smtClean="0">
              <a:solidFill>
                <a:prstClr val="black"/>
              </a:solidFill>
            </a:endParaRPr>
          </a:p>
          <a:p>
            <a:pPr lvl="0" algn="ctr"/>
            <a:r>
              <a:rPr lang="tr-TR" b="1" dirty="0" smtClean="0">
                <a:solidFill>
                  <a:prstClr val="black"/>
                </a:solidFill>
              </a:rPr>
              <a:t>Kaynakların Kullanımı</a:t>
            </a:r>
            <a:endParaRPr lang="tr-TR" dirty="0" smtClean="0">
              <a:solidFill>
                <a:prstClr val="black"/>
              </a:solidFill>
            </a:endParaRPr>
          </a:p>
          <a:p>
            <a:pPr lvl="0" algn="just"/>
            <a:endParaRPr lang="tr-TR" sz="1600" dirty="0" smtClean="0">
              <a:solidFill>
                <a:prstClr val="black"/>
              </a:solidFill>
            </a:endParaRPr>
          </a:p>
          <a:p>
            <a:pPr lvl="0" algn="just"/>
            <a:r>
              <a:rPr lang="tr-TR" dirty="0" smtClean="0">
                <a:solidFill>
                  <a:prstClr val="black"/>
                </a:solidFill>
              </a:rPr>
              <a:t>ÖYP </a:t>
            </a:r>
            <a:r>
              <a:rPr lang="tr-TR" dirty="0">
                <a:solidFill>
                  <a:prstClr val="black"/>
                </a:solidFill>
              </a:rPr>
              <a:t>kapsamında yükseköğretim kuramlarına ödenen tutarlardan yapılacak ödemelere ilişkin gider gerçekleştirme işlemleri ÖYP Kurum Koordinasyon Birimi tarafından yerine getirilir</a:t>
            </a:r>
            <a:r>
              <a:rPr lang="tr-TR" dirty="0" smtClean="0">
                <a:solidFill>
                  <a:prstClr val="black"/>
                </a:solidFill>
              </a:rPr>
              <a:t>.</a:t>
            </a:r>
          </a:p>
          <a:p>
            <a:pPr lvl="0" algn="just"/>
            <a:endParaRPr lang="tr-TR" dirty="0" smtClean="0">
              <a:solidFill>
                <a:prstClr val="black"/>
              </a:solidFill>
            </a:endParaRPr>
          </a:p>
          <a:p>
            <a:pPr lvl="0" algn="ctr"/>
            <a:r>
              <a:rPr lang="tr-TR" b="1" dirty="0" smtClean="0">
                <a:solidFill>
                  <a:prstClr val="black"/>
                </a:solidFill>
              </a:rPr>
              <a:t>Aktarma ve iade</a:t>
            </a:r>
          </a:p>
          <a:p>
            <a:pPr lvl="0" algn="ctr"/>
            <a:endParaRPr lang="tr-TR" b="1" dirty="0" smtClean="0">
              <a:solidFill>
                <a:prstClr val="black"/>
              </a:solidFill>
            </a:endParaRPr>
          </a:p>
          <a:p>
            <a:pPr lvl="0" algn="just"/>
            <a:r>
              <a:rPr lang="tr-TR" dirty="0">
                <a:solidFill>
                  <a:prstClr val="black"/>
                </a:solidFill>
              </a:rPr>
              <a:t>ÖYP kapsamında yükseköğretim kuramlarına ödenen tutarlar her bir ÖYP araştırma görevlisi </a:t>
            </a:r>
            <a:r>
              <a:rPr lang="tr-TR" dirty="0" smtClean="0">
                <a:solidFill>
                  <a:prstClr val="black"/>
                </a:solidFill>
              </a:rPr>
              <a:t>için </a:t>
            </a:r>
            <a:r>
              <a:rPr lang="tr-TR" dirty="0">
                <a:solidFill>
                  <a:prstClr val="black"/>
                </a:solidFill>
              </a:rPr>
              <a:t>Usul ve Esaslara uygun olarak harcanır. Amacı doğrultusunda kullanılamayacağı anlaşılan tutarlar arasında ve diğer gider gruplarına aktarma yapılamaz. Bu kapsamda yükseköğretim kuramlarına aktarılan tutarlardan kullanılmayanlar, YÖK’ün ilgili hesaplarına iade edilir</a:t>
            </a:r>
            <a:r>
              <a:rPr lang="tr-TR" dirty="0" smtClean="0">
                <a:solidFill>
                  <a:prstClr val="black"/>
                </a:solidFill>
              </a:rPr>
              <a:t>.</a:t>
            </a:r>
          </a:p>
          <a:p>
            <a:pPr lvl="0" algn="just"/>
            <a:endParaRPr lang="tr-TR" dirty="0">
              <a:solidFill>
                <a:prstClr val="black"/>
              </a:solidFill>
            </a:endParaRPr>
          </a:p>
          <a:p>
            <a:pPr lvl="0" algn="ctr"/>
            <a:r>
              <a:rPr lang="tr-TR" b="1" dirty="0">
                <a:solidFill>
                  <a:prstClr val="black"/>
                </a:solidFill>
              </a:rPr>
              <a:t>Harcama </a:t>
            </a:r>
            <a:r>
              <a:rPr lang="tr-TR" b="1" dirty="0" smtClean="0">
                <a:solidFill>
                  <a:prstClr val="black"/>
                </a:solidFill>
              </a:rPr>
              <a:t>Belgeleri </a:t>
            </a:r>
            <a:r>
              <a:rPr lang="tr-TR" b="1" dirty="0">
                <a:solidFill>
                  <a:prstClr val="black"/>
                </a:solidFill>
              </a:rPr>
              <a:t>ve </a:t>
            </a:r>
            <a:r>
              <a:rPr lang="tr-TR" b="1" dirty="0" smtClean="0">
                <a:solidFill>
                  <a:prstClr val="black"/>
                </a:solidFill>
              </a:rPr>
              <a:t>Muhafazası</a:t>
            </a:r>
          </a:p>
          <a:p>
            <a:pPr lvl="0" algn="ctr"/>
            <a:endParaRPr lang="tr-TR" b="1" dirty="0">
              <a:solidFill>
                <a:prstClr val="black"/>
              </a:solidFill>
            </a:endParaRPr>
          </a:p>
          <a:p>
            <a:pPr lvl="0" algn="just"/>
            <a:r>
              <a:rPr lang="tr-TR" dirty="0" smtClean="0">
                <a:solidFill>
                  <a:prstClr val="black"/>
                </a:solidFill>
              </a:rPr>
              <a:t>ÖYP </a:t>
            </a:r>
            <a:r>
              <a:rPr lang="tr-TR" dirty="0">
                <a:solidFill>
                  <a:prstClr val="black"/>
                </a:solidFill>
              </a:rPr>
              <a:t>kapsamında yapılan harcamaların belgelendirilmesinde Merkezi Yönetim Harcama Belgeleri Yönetmeliği hükümleri uygulanır. ÖYP faaliyetleri ile ilgili her türlü işlem ve harcamalara ilişkin belgelerin nüshaları, ilgili yükseköğretim kurumu ÖYP Kurum Koordinasyon Birimlerinde genel hükümlere göre muhafaza edilir ve denetime hazır halde bulundurulur</a:t>
            </a:r>
            <a:r>
              <a:rPr lang="tr-TR" dirty="0" smtClean="0">
                <a:solidFill>
                  <a:prstClr val="black"/>
                </a:solidFill>
              </a:rPr>
              <a:t>.</a:t>
            </a:r>
          </a:p>
          <a:p>
            <a:pPr lvl="0" algn="just"/>
            <a:endParaRPr lang="tr-TR" sz="1600" dirty="0">
              <a:solidFill>
                <a:prstClr val="black"/>
              </a:solidFill>
            </a:endParaRPr>
          </a:p>
        </p:txBody>
      </p:sp>
    </p:spTree>
    <p:extLst>
      <p:ext uri="{BB962C8B-B14F-4D97-AF65-F5344CB8AC3E}">
        <p14:creationId xmlns:p14="http://schemas.microsoft.com/office/powerpoint/2010/main" val="4315437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52526406"/>
              </p:ext>
            </p:extLst>
          </p:nvPr>
        </p:nvGraphicFramePr>
        <p:xfrm>
          <a:off x="251520" y="188640"/>
          <a:ext cx="8712200" cy="6524656"/>
        </p:xfrm>
        <a:graphic>
          <a:graphicData uri="http://schemas.openxmlformats.org/drawingml/2006/table">
            <a:tbl>
              <a:tblPr firstRow="1" bandRow="1">
                <a:effectLst/>
                <a:tableStyleId>{ED083AE6-46FA-4A59-8FB0-9F97EB10719F}</a:tableStyleId>
              </a:tblPr>
              <a:tblGrid>
                <a:gridCol w="8712200"/>
              </a:tblGrid>
              <a:tr h="346980">
                <a:tc>
                  <a:txBody>
                    <a:bodyPr/>
                    <a:lstStyle/>
                    <a:p>
                      <a:pPr algn="ctr"/>
                      <a:r>
                        <a:rPr lang="tr-TR" sz="2400" b="1" dirty="0" smtClean="0">
                          <a:solidFill>
                            <a:schemeClr val="bg1"/>
                          </a:solidFill>
                        </a:rPr>
                        <a:t>Maliye Bakanlığı Bütçe ve Mali Kontrol Genel Müdürlüğünün 30.12.2013 tarihli ve 13434 sayılı yazısı</a:t>
                      </a:r>
                      <a:endParaRPr lang="tr-TR" sz="2400" b="1" dirty="0">
                        <a:solidFill>
                          <a:schemeClr val="bg1"/>
                        </a:solidFill>
                      </a:endParaRPr>
                    </a:p>
                  </a:txBody>
                  <a:tcPr marL="91432" marR="91432" marT="45722" marB="45722" anchor="ctr">
                    <a:solidFill>
                      <a:schemeClr val="accent4">
                        <a:lumMod val="75000"/>
                      </a:schemeClr>
                    </a:solidFill>
                  </a:tcPr>
                </a:tc>
              </a:tr>
              <a:tr h="5701692">
                <a:tc>
                  <a:txBody>
                    <a:bodyPr/>
                    <a:lstStyle/>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Öğretim üyesi yetiştirme programı kapsamında aktarılan tutarlar üniversite ve ileri teknoloji enstitüleri bütçelerinin (B) işaretli cetvelinde 04.5.1.10 “YÖK Öğretim Üyesi Yetiştirme Programı Destekleri” gelir ekonomik koduna gelir, (A) işaretli cetvelinde 09.4.2.20 “Öğretim Üyesi Yetiştirme Programı” fonksiyonel kodunda ilgili ekonomik kodlara gider kaydedilerek kullanılacaktır.</a:t>
                      </a: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Yükseköğretim Kurlu Başkanlığınca yıl içinde ödenen tutarlar, üniversite ve ileri teknoloji enstitülerince gelir fazlası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kullanılacaktır. Gelir kaydedilen tutarlardan yılı içerisinde kullanılmayan kısımlar ise ertesi yıl bütçesinde likit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kullanıma devam edilebilecektir. Aktarılan tutarlardan kullanılmayacağı anlaşılan kısımlar , ilgili </a:t>
                      </a:r>
                      <a:r>
                        <a:rPr lang="tr-TR" sz="2000" b="0" kern="1200" baseline="0" dirty="0" err="1" smtClean="0">
                          <a:solidFill>
                            <a:schemeClr val="tx1"/>
                          </a:solidFill>
                          <a:latin typeface="+mn-lt"/>
                          <a:ea typeface="+mn-ea"/>
                          <a:cs typeface="+mn-cs"/>
                        </a:rPr>
                        <a:t>red</a:t>
                      </a:r>
                      <a:r>
                        <a:rPr lang="tr-TR" sz="2000" b="0" kern="1200" baseline="0" dirty="0" smtClean="0">
                          <a:solidFill>
                            <a:schemeClr val="tx1"/>
                          </a:solidFill>
                          <a:latin typeface="+mn-lt"/>
                          <a:ea typeface="+mn-ea"/>
                          <a:cs typeface="+mn-cs"/>
                        </a:rPr>
                        <a:t> ve iade gelir kodundan Yükseköğretim Kurulu Başkanlığına iade edilecektir.</a:t>
                      </a: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34288566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186345089"/>
              </p:ext>
            </p:extLst>
          </p:nvPr>
        </p:nvGraphicFramePr>
        <p:xfrm>
          <a:off x="442472" y="1628800"/>
          <a:ext cx="8280920" cy="4896544"/>
        </p:xfrm>
        <a:graphic>
          <a:graphicData uri="http://schemas.openxmlformats.org/drawingml/2006/table">
            <a:tbl>
              <a:tblPr firstRow="1" bandRow="1"/>
              <a:tblGrid>
                <a:gridCol w="6809468"/>
                <a:gridCol w="1471452"/>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smtClean="0">
                          <a:solidFill>
                            <a:schemeClr val="bg1"/>
                          </a:solidFill>
                        </a:rPr>
                        <a:t>10/2/1954 tarihli ve 6245 sayılı Harcırah Kanunu </a:t>
                      </a:r>
                      <a:br>
                        <a:rPr lang="tr-TR" sz="1800" b="1" dirty="0" smtClean="0">
                          <a:solidFill>
                            <a:schemeClr val="bg1"/>
                          </a:solidFill>
                        </a:rPr>
                      </a:br>
                      <a:r>
                        <a:rPr lang="tr-TR" sz="1800" b="1" dirty="0" smtClean="0">
                          <a:solidFill>
                            <a:schemeClr val="bg1"/>
                          </a:solidFill>
                        </a:rPr>
                        <a:t>Hükümleri Uyarınca Verilecek Gündelikler</a:t>
                      </a:r>
                      <a:endParaRPr lang="tr-TR" sz="1800" b="1" dirty="0">
                        <a:solidFill>
                          <a:schemeClr val="bg1"/>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smtClean="0">
                          <a:solidFill>
                            <a:schemeClr val="bg1"/>
                          </a:solidFill>
                        </a:rPr>
                        <a:t>2016 YILI MERKEZİ YÖNETİM BÜTÇE KANUNU H CETVELİ</a:t>
                      </a:r>
                      <a:endParaRPr lang="tr-TR" sz="1800" b="1" dirty="0">
                        <a:solidFill>
                          <a:schemeClr val="bg1"/>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46,00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Ek göstergesi 5800 (dahil)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 43,00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Ek göstergesi 3000 (dahil) - 5800 (hariç)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40,00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35,50</a:t>
                      </a:r>
                      <a:r>
                        <a:rPr lang="tr-TR" sz="1800" b="1" baseline="0" dirty="0" smtClean="0">
                          <a:solidFill>
                            <a:srgbClr val="002060"/>
                          </a:solidFill>
                        </a:rPr>
                        <a:t> </a:t>
                      </a:r>
                      <a:r>
                        <a:rPr lang="tr-TR" sz="1800" b="1" dirty="0" smtClean="0">
                          <a:solidFill>
                            <a:srgbClr val="002060"/>
                          </a:solidFill>
                        </a:rPr>
                        <a:t>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34,50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dirty="0" smtClean="0">
                          <a:solidFill>
                            <a:srgbClr val="002060"/>
                          </a:solidFill>
                        </a:rPr>
                        <a:t>* Harcırah Kanununun</a:t>
                      </a:r>
                      <a:r>
                        <a:rPr lang="tr-TR" sz="1800" b="1" baseline="0" dirty="0" smtClean="0">
                          <a:solidFill>
                            <a:srgbClr val="002060"/>
                          </a:solidFill>
                        </a:rPr>
                        <a:t> 33 üncü maddesinin b ve d fıkralarına göre yatacak yer temini için ödenecek ücretlerin hesabında, gündeliklerinin %50 artırımlı tutarı esas alınır.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r>
            </a:tbl>
          </a:graphicData>
        </a:graphic>
      </p:graphicFrame>
      <p:sp>
        <p:nvSpPr>
          <p:cNvPr id="4" name="Metin kutusu 3"/>
          <p:cNvSpPr txBox="1"/>
          <p:nvPr/>
        </p:nvSpPr>
        <p:spPr>
          <a:xfrm>
            <a:off x="462482" y="404664"/>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smtClean="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endParaRPr lang="tr-TR" dirty="0">
              <a:solidFill>
                <a:srgbClr val="DBF5F9">
                  <a:lumMod val="10000"/>
                </a:srgbClr>
              </a:solidFill>
            </a:endParaRPr>
          </a:p>
        </p:txBody>
      </p:sp>
    </p:spTree>
    <p:extLst>
      <p:ext uri="{BB962C8B-B14F-4D97-AF65-F5344CB8AC3E}">
        <p14:creationId xmlns:p14="http://schemas.microsoft.com/office/powerpoint/2010/main" val="21932138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tarihimdeki 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66543304"/>
              </p:ext>
            </p:extLst>
          </p:nvPr>
        </p:nvGraphicFramePr>
        <p:xfrm>
          <a:off x="395536" y="692696"/>
          <a:ext cx="8424936" cy="5068398"/>
        </p:xfrm>
        <a:graphic>
          <a:graphicData uri="http://schemas.openxmlformats.org/drawingml/2006/table">
            <a:tbl>
              <a:tblPr firstRow="1" bandRow="1"/>
              <a:tblGrid>
                <a:gridCol w="5704394"/>
                <a:gridCol w="2720542"/>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bg1"/>
                          </a:solidFill>
                          <a:latin typeface="Arial" panose="020B0604020202020204" pitchFamily="34" charset="0"/>
                          <a:cs typeface="Arial" panose="020B0604020202020204" pitchFamily="34" charset="0"/>
                        </a:rPr>
                        <a:t>“</a:t>
                      </a:r>
                      <a:r>
                        <a:rPr lang="tr-TR" sz="1800" u="sng" kern="1200" dirty="0" smtClean="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smtClean="0">
                          <a:solidFill>
                            <a:schemeClr val="bg1"/>
                          </a:solidFill>
                          <a:latin typeface="Arial" panose="020B0604020202020204" pitchFamily="34" charset="0"/>
                          <a:cs typeface="Arial" panose="020B0604020202020204" pitchFamily="34" charset="0"/>
                        </a:rPr>
                        <a:t> ile “</a:t>
                      </a:r>
                      <a:r>
                        <a:rPr lang="tr-TR" sz="1800" u="sng" kern="1200" dirty="0" smtClean="0">
                          <a:solidFill>
                            <a:schemeClr val="bg1"/>
                          </a:solidFill>
                          <a:latin typeface="Arial" panose="020B0604020202020204" pitchFamily="34" charset="0"/>
                          <a:cs typeface="Arial" panose="020B0604020202020204" pitchFamily="34" charset="0"/>
                        </a:rPr>
                        <a:t>Yurtdışı Gündeliklerine Dair Karar</a:t>
                      </a:r>
                      <a:r>
                        <a:rPr lang="tr-TR" sz="1800" kern="1200" dirty="0" smtClean="0">
                          <a:solidFill>
                            <a:schemeClr val="bg1"/>
                          </a:solidFill>
                          <a:latin typeface="Arial" panose="020B0604020202020204" pitchFamily="34" charset="0"/>
                          <a:cs typeface="Arial" panose="020B0604020202020204" pitchFamily="34" charset="0"/>
                        </a:rPr>
                        <a:t>” 10/01/2016</a:t>
                      </a:r>
                      <a:r>
                        <a:rPr lang="tr-TR" sz="1800" kern="1200" baseline="0" dirty="0" smtClean="0">
                          <a:solidFill>
                            <a:schemeClr val="bg1"/>
                          </a:solidFill>
                          <a:latin typeface="Arial" panose="020B0604020202020204" pitchFamily="34" charset="0"/>
                          <a:cs typeface="Arial" panose="020B0604020202020204" pitchFamily="34" charset="0"/>
                        </a:rPr>
                        <a:t> tarihli ve  8363 sayılı BKK)</a:t>
                      </a:r>
                      <a:endParaRPr lang="tr-TR" sz="1800" kern="1200" dirty="0" smtClean="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smtClean="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smtClean="0">
                          <a:solidFill>
                            <a:srgbClr val="002060"/>
                          </a:solidFill>
                          <a:latin typeface="Arial" panose="020B0604020202020204" pitchFamily="34" charset="0"/>
                          <a:cs typeface="Arial" panose="020B0604020202020204" pitchFamily="34" charset="0"/>
                        </a:rPr>
                        <a:t> </a:t>
                      </a:r>
                      <a:r>
                        <a:rPr lang="tr-TR" sz="1600" b="1" kern="1200" dirty="0" smtClean="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smtClean="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smtClean="0">
                          <a:solidFill>
                            <a:srgbClr val="002060"/>
                          </a:solidFill>
                          <a:latin typeface="Arial" panose="020B0604020202020204" pitchFamily="34" charset="0"/>
                          <a:cs typeface="Arial" panose="020B0604020202020204" pitchFamily="34" charset="0"/>
                        </a:rPr>
                        <a:t>a)</a:t>
                      </a:r>
                      <a:r>
                        <a:rPr lang="tr-TR" sz="1600" b="1" kern="1200" baseline="0" dirty="0" smtClean="0">
                          <a:solidFill>
                            <a:srgbClr val="002060"/>
                          </a:solidFill>
                          <a:latin typeface="Arial" panose="020B0604020202020204" pitchFamily="34" charset="0"/>
                          <a:cs typeface="Arial" panose="020B0604020202020204" pitchFamily="34" charset="0"/>
                        </a:rPr>
                        <a:t> </a:t>
                      </a:r>
                      <a:r>
                        <a:rPr lang="tr-TR" sz="1600" b="1" kern="1200" dirty="0" smtClean="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104,98</a:t>
                      </a:r>
                      <a:r>
                        <a:rPr lang="tr-TR" sz="1600" b="1" baseline="0" dirty="0" smtClean="0">
                          <a:solidFill>
                            <a:srgbClr val="002060"/>
                          </a:solidFill>
                        </a:rPr>
                        <a:t> </a:t>
                      </a:r>
                      <a:r>
                        <a:rPr lang="tr-TR" sz="1600" b="1" dirty="0" smtClean="0">
                          <a:solidFill>
                            <a:srgbClr val="002060"/>
                          </a:solidFill>
                        </a:rPr>
                        <a:t>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smtClean="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87,47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smtClean="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70,01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smtClean="0">
                          <a:solidFill>
                            <a:srgbClr val="002060"/>
                          </a:solidFill>
                          <a:latin typeface="Arial" panose="020B0604020202020204" pitchFamily="34" charset="0"/>
                          <a:ea typeface="+mn-ea"/>
                          <a:cs typeface="Arial" panose="020B0604020202020204" pitchFamily="34" charset="0"/>
                        </a:rPr>
                        <a:t> </a:t>
                      </a:r>
                      <a:r>
                        <a:rPr lang="tr-TR" sz="1600" kern="1200" dirty="0" smtClean="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smtClean="0">
                          <a:solidFill>
                            <a:srgbClr val="002060"/>
                          </a:solidFill>
                          <a:latin typeface="Arial" panose="020B0604020202020204" pitchFamily="34" charset="0"/>
                          <a:ea typeface="+mn-ea"/>
                          <a:cs typeface="Arial" panose="020B0604020202020204" pitchFamily="34" charset="0"/>
                        </a:rPr>
                        <a:t>belge bedelini aşmamak,</a:t>
                      </a:r>
                      <a:r>
                        <a:rPr lang="tr-TR" sz="1600" b="1" u="sng" kern="1200" baseline="0" dirty="0" smtClean="0">
                          <a:solidFill>
                            <a:srgbClr val="002060"/>
                          </a:solidFill>
                          <a:latin typeface="Arial" panose="020B0604020202020204" pitchFamily="34" charset="0"/>
                          <a:ea typeface="+mn-ea"/>
                          <a:cs typeface="Arial" panose="020B0604020202020204" pitchFamily="34" charset="0"/>
                        </a:rPr>
                        <a:t> </a:t>
                      </a:r>
                      <a:r>
                        <a:rPr lang="tr-TR" sz="1600" b="1" u="sng" kern="1200" dirty="0" smtClean="0">
                          <a:solidFill>
                            <a:srgbClr val="002060"/>
                          </a:solidFill>
                          <a:latin typeface="Arial" panose="020B0604020202020204" pitchFamily="34" charset="0"/>
                          <a:ea typeface="+mn-ea"/>
                          <a:cs typeface="Arial" panose="020B0604020202020204" pitchFamily="34" charset="0"/>
                        </a:rPr>
                        <a:t>ve</a:t>
                      </a:r>
                      <a:r>
                        <a:rPr lang="tr-TR" sz="1600" b="1" u="sng" kern="1200" baseline="0" dirty="0" smtClean="0">
                          <a:solidFill>
                            <a:srgbClr val="002060"/>
                          </a:solidFill>
                          <a:latin typeface="Arial" panose="020B0604020202020204" pitchFamily="34" charset="0"/>
                          <a:ea typeface="+mn-ea"/>
                          <a:cs typeface="Arial" panose="020B0604020202020204" pitchFamily="34" charset="0"/>
                        </a:rPr>
                        <a:t> her defasında on gün ile sınırlı olmak üzere, </a:t>
                      </a:r>
                      <a:r>
                        <a:rPr lang="tr-TR" sz="1600" b="1" u="sng" kern="1200" dirty="0" smtClean="0">
                          <a:solidFill>
                            <a:srgbClr val="002060"/>
                          </a:solidFill>
                          <a:latin typeface="Arial" panose="020B0604020202020204" pitchFamily="34" charset="0"/>
                          <a:ea typeface="+mn-ea"/>
                          <a:cs typeface="Arial" panose="020B0604020202020204" pitchFamily="34" charset="0"/>
                        </a:rPr>
                        <a:t>gündeliklerinin yarısına kadar olan kısmı</a:t>
                      </a:r>
                      <a:r>
                        <a:rPr lang="tr-TR" sz="1600" b="0" u="none" kern="1200" baseline="0" dirty="0" smtClean="0">
                          <a:solidFill>
                            <a:srgbClr val="002060"/>
                          </a:solidFill>
                          <a:latin typeface="Arial" panose="020B0604020202020204" pitchFamily="34" charset="0"/>
                          <a:ea typeface="+mn-ea"/>
                          <a:cs typeface="Arial" panose="020B0604020202020204" pitchFamily="34" charset="0"/>
                        </a:rPr>
                        <a:t> </a:t>
                      </a:r>
                      <a:r>
                        <a:rPr lang="tr-TR" sz="1600" kern="1200" dirty="0" smtClean="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smtClean="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smtClean="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smtClean="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smtClean="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smtClean="0">
                          <a:solidFill>
                            <a:srgbClr val="002060"/>
                          </a:solidFill>
                          <a:latin typeface="Arial" panose="020B0604020202020204" pitchFamily="34" charset="0"/>
                          <a:ea typeface="+mn-ea"/>
                          <a:cs typeface="Arial" panose="020B0604020202020204" pitchFamily="34" charset="0"/>
                        </a:rPr>
                        <a:t>% 50 fazlası </a:t>
                      </a:r>
                      <a:r>
                        <a:rPr lang="tr-TR" sz="1600" kern="1200" dirty="0" smtClean="0">
                          <a:solidFill>
                            <a:srgbClr val="002060"/>
                          </a:solidFill>
                          <a:latin typeface="Arial" panose="020B0604020202020204" pitchFamily="34" charset="0"/>
                          <a:ea typeface="+mn-ea"/>
                          <a:cs typeface="Arial" panose="020B0604020202020204" pitchFamily="34" charset="0"/>
                        </a:rPr>
                        <a:t>esas alınır.</a:t>
                      </a:r>
                      <a:endParaRPr lang="tr-TR" sz="1600"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70423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04714" y="548680"/>
            <a:ext cx="8712968" cy="501675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ve her defasında on gün ile sınırlı olmak üzere gündeliklerinin tamamına kadar olan kısmı ayrıca ödenmektedir</a:t>
            </a:r>
            <a:r>
              <a:rPr lang="tr-TR" sz="20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0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0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000" dirty="0" smtClean="0">
                <a:solidFill>
                  <a:schemeClr val="bg2">
                    <a:lumMod val="10000"/>
                  </a:schemeClr>
                </a:solidFill>
                <a:latin typeface="Arial" panose="020B0604020202020204" pitchFamily="34" charset="0"/>
                <a:cs typeface="Arial" panose="020B0604020202020204" pitchFamily="34" charset="0"/>
              </a:rPr>
              <a:t>Harcırah </a:t>
            </a:r>
            <a:r>
              <a:rPr lang="tr-TR" sz="20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r>
              <a:rPr lang="tr-TR" sz="2400" dirty="0">
                <a:solidFill>
                  <a:schemeClr val="bg2">
                    <a:lumMod val="10000"/>
                  </a:schemeClr>
                </a:solidFill>
                <a:latin typeface="Arial" panose="020B0604020202020204" pitchFamily="34" charset="0"/>
                <a:cs typeface="Arial" panose="020B0604020202020204" pitchFamily="34" charset="0"/>
              </a:rPr>
              <a:t>.</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37188659"/>
              </p:ext>
            </p:extLst>
          </p:nvPr>
        </p:nvGraphicFramePr>
        <p:xfrm>
          <a:off x="107504" y="188641"/>
          <a:ext cx="8856984" cy="6048670"/>
        </p:xfrm>
        <a:graphic>
          <a:graphicData uri="http://schemas.openxmlformats.org/drawingml/2006/table">
            <a:tbl>
              <a:tblPr firstRow="1" bandRow="1">
                <a:tableStyleId>{BC89EF96-8CEA-46FF-86C4-4CE0E7609802}</a:tableStyleId>
              </a:tblPr>
              <a:tblGrid>
                <a:gridCol w="7451411"/>
                <a:gridCol w="1405573"/>
              </a:tblGrid>
              <a:tr h="12707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bg1"/>
                          </a:solidFill>
                          <a:latin typeface="Arial" panose="020B0604020202020204" pitchFamily="34" charset="0"/>
                          <a:cs typeface="Arial" panose="020B0604020202020204" pitchFamily="34" charset="0"/>
                        </a:rPr>
                        <a:t>PARASAL SINIRLAR  VE</a:t>
                      </a:r>
                      <a:r>
                        <a:rPr lang="tr-TR" sz="1800" b="1" baseline="0" dirty="0" smtClean="0">
                          <a:solidFill>
                            <a:schemeClr val="bg1"/>
                          </a:solidFill>
                          <a:latin typeface="Arial" panose="020B0604020202020204" pitchFamily="34" charset="0"/>
                          <a:cs typeface="Arial" panose="020B0604020202020204" pitchFamily="34" charset="0"/>
                        </a:rPr>
                        <a:t> ORANLAR HAKKINDA GENEL TEBLİĞ (SIRA NO:51)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tr>
              <a:tr h="605134">
                <a:tc gridSpan="2">
                  <a:txBody>
                    <a:bodyPr/>
                    <a:lstStyle/>
                    <a:p>
                      <a:r>
                        <a:rPr lang="tr-TR" sz="1200" b="1" dirty="0" smtClean="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tr>
              <a:tr h="605134">
                <a:tc gridSpan="2">
                  <a:txBody>
                    <a:bodyPr/>
                    <a:lstStyle/>
                    <a:p>
                      <a:r>
                        <a:rPr lang="tr-TR" sz="1200" b="1" dirty="0" smtClean="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tr>
              <a:tr h="1165753">
                <a:tc>
                  <a:txBody>
                    <a:bodyPr/>
                    <a:lstStyle/>
                    <a:p>
                      <a:pPr algn="just"/>
                      <a:r>
                        <a:rPr lang="tr-TR" sz="1200" b="0" dirty="0" smtClean="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smtClean="0">
                          <a:solidFill>
                            <a:schemeClr val="tx1"/>
                          </a:solidFill>
                          <a:latin typeface="Arial" panose="020B0604020202020204" pitchFamily="34" charset="0"/>
                          <a:cs typeface="Arial" panose="020B0604020202020204" pitchFamily="34" charset="0"/>
                        </a:rPr>
                        <a:t>nci</a:t>
                      </a:r>
                      <a:r>
                        <a:rPr lang="tr-TR" sz="1200" b="0" dirty="0" smtClean="0">
                          <a:solidFill>
                            <a:schemeClr val="tx1"/>
                          </a:solidFill>
                          <a:latin typeface="Arial" panose="020B0604020202020204" pitchFamily="34" charset="0"/>
                          <a:cs typeface="Arial" panose="020B0604020202020204" pitchFamily="34" charset="0"/>
                        </a:rPr>
                        <a:t> maddesi gereğince, muhasebe birimlerince </a:t>
                      </a:r>
                      <a:r>
                        <a:rPr lang="tr-TR" sz="1200" b="1" u="sng" dirty="0" smtClean="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smtClean="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1.400,00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162893">
                <a:tc>
                  <a:txBody>
                    <a:bodyPr/>
                    <a:lstStyle/>
                    <a:p>
                      <a:pPr algn="just"/>
                      <a:r>
                        <a:rPr lang="tr-TR" sz="1200" b="0" dirty="0" smtClean="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smtClean="0">
                          <a:solidFill>
                            <a:schemeClr val="tx1"/>
                          </a:solidFill>
                          <a:latin typeface="Arial" panose="020B0604020202020204" pitchFamily="34" charset="0"/>
                          <a:cs typeface="Arial" panose="020B0604020202020204" pitchFamily="34" charset="0"/>
                        </a:rPr>
                        <a:t>nci</a:t>
                      </a:r>
                      <a:r>
                        <a:rPr lang="tr-TR" sz="1200" b="0" dirty="0" smtClean="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smtClean="0">
                          <a:solidFill>
                            <a:schemeClr val="tx1"/>
                          </a:solidFill>
                          <a:latin typeface="Arial" panose="020B0604020202020204" pitchFamily="34" charset="0"/>
                          <a:cs typeface="Arial" panose="020B0604020202020204" pitchFamily="34" charset="0"/>
                        </a:rPr>
                        <a:t>veznede bulundurulacak azami TL tutarı</a:t>
                      </a:r>
                      <a:r>
                        <a:rPr lang="tr-TR" sz="1200" b="0" dirty="0" smtClean="0">
                          <a:solidFill>
                            <a:schemeClr val="tx1"/>
                          </a:solidFill>
                          <a:latin typeface="Arial" panose="020B0604020202020204" pitchFamily="34" charset="0"/>
                          <a:cs typeface="Arial" panose="020B0604020202020204" pitchFamily="34" charset="0"/>
                        </a:rPr>
                        <a:t>;</a:t>
                      </a:r>
                    </a:p>
                    <a:p>
                      <a:pPr algn="just"/>
                      <a:r>
                        <a:rPr lang="tr-TR" sz="1200" b="0" dirty="0" smtClean="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8.000,00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91395">
                <a:tc gridSpan="2">
                  <a:txBody>
                    <a:bodyPr/>
                    <a:lstStyle/>
                    <a:p>
                      <a:pPr marL="0" algn="l" rtl="0" eaLnBrk="1" latinLnBrk="0" hangingPunct="1"/>
                      <a:r>
                        <a:rPr kumimoji="0" lang="tr-TR" sz="1200" b="1" kern="1200" dirty="0" smtClean="0">
                          <a:solidFill>
                            <a:schemeClr val="tx1"/>
                          </a:solidFill>
                          <a:latin typeface="Arial" panose="020B0604020202020204" pitchFamily="34" charset="0"/>
                          <a:ea typeface="+mn-ea"/>
                          <a:cs typeface="Arial" panose="020B0604020202020204" pitchFamily="34" charset="0"/>
                        </a:rPr>
                        <a:t>2.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647647">
                <a:tc>
                  <a:txBody>
                    <a:bodyPr/>
                    <a:lstStyle/>
                    <a:p>
                      <a:pPr algn="just"/>
                      <a:r>
                        <a:rPr lang="tr-TR" sz="1200" b="0" dirty="0" smtClean="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800,00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31473433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968336350"/>
              </p:ext>
            </p:extLst>
          </p:nvPr>
        </p:nvGraphicFramePr>
        <p:xfrm>
          <a:off x="251520" y="188639"/>
          <a:ext cx="8640960" cy="6192688"/>
        </p:xfrm>
        <a:graphic>
          <a:graphicData uri="http://schemas.openxmlformats.org/drawingml/2006/table">
            <a:tbl>
              <a:tblPr firstRow="1" bandRow="1">
                <a:tableStyleId>{BC89EF96-8CEA-46FF-86C4-4CE0E7609802}</a:tableStyleId>
              </a:tblPr>
              <a:tblGrid>
                <a:gridCol w="7451411"/>
                <a:gridCol w="1189549"/>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bg1"/>
                          </a:solidFill>
                          <a:latin typeface="Arial" panose="020B0604020202020204" pitchFamily="34" charset="0"/>
                          <a:cs typeface="Arial" panose="020B0604020202020204" pitchFamily="34" charset="0"/>
                        </a:rPr>
                        <a:t>PARASAL SINIRLAR  VE</a:t>
                      </a:r>
                      <a:r>
                        <a:rPr lang="tr-TR" sz="1800" b="1" baseline="0" dirty="0" smtClean="0">
                          <a:solidFill>
                            <a:schemeClr val="bg1"/>
                          </a:solidFill>
                          <a:latin typeface="Arial" panose="020B0604020202020204" pitchFamily="34" charset="0"/>
                          <a:cs typeface="Arial" panose="020B0604020202020204" pitchFamily="34" charset="0"/>
                        </a:rPr>
                        <a:t> ORANLAR HAKKINDA GENEL TEBLİĞ (SIRA NO:42)</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tr>
              <a:tr h="600953">
                <a:tc gridSpan="2">
                  <a:txBody>
                    <a:bodyPr/>
                    <a:lstStyle/>
                    <a:p>
                      <a:pPr algn="just"/>
                      <a:r>
                        <a:rPr lang="tr-TR" sz="1200" b="1" dirty="0" smtClean="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tr>
              <a:tr h="360576">
                <a:tc gridSpan="2">
                  <a:txBody>
                    <a:bodyPr/>
                    <a:lstStyle/>
                    <a:p>
                      <a:pPr algn="just"/>
                      <a:r>
                        <a:rPr lang="tr-TR" sz="1200" b="1" dirty="0" smtClean="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tr>
              <a:tr h="1203226">
                <a:tc>
                  <a:txBody>
                    <a:bodyPr/>
                    <a:lstStyle/>
                    <a:p>
                      <a:pPr algn="just"/>
                      <a:r>
                        <a:rPr lang="tr-TR" sz="1200" b="0" dirty="0" smtClean="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smtClean="0">
                          <a:solidFill>
                            <a:schemeClr val="tx1"/>
                          </a:solidFill>
                          <a:latin typeface="Arial" panose="020B0604020202020204" pitchFamily="34" charset="0"/>
                          <a:ea typeface="+mn-ea"/>
                          <a:cs typeface="Arial" panose="020B0604020202020204" pitchFamily="34" charset="0"/>
                        </a:rPr>
                        <a:t>2.650,00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73376">
                <a:tc gridSpan="2">
                  <a:txBody>
                    <a:bodyPr/>
                    <a:lstStyle/>
                    <a:p>
                      <a:pPr algn="just"/>
                      <a:r>
                        <a:rPr lang="tr-TR" sz="1200" b="1" dirty="0" smtClean="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tr>
              <a:tr h="841328">
                <a:tc>
                  <a:txBody>
                    <a:bodyPr/>
                    <a:lstStyle/>
                    <a:p>
                      <a:pPr algn="just"/>
                      <a:r>
                        <a:rPr lang="tr-TR" sz="1200" b="0" kern="1200" dirty="0" smtClean="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53.000,00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73376">
                <a:tc gridSpan="2">
                  <a:txBody>
                    <a:bodyPr/>
                    <a:lstStyle/>
                    <a:p>
                      <a:pPr algn="just"/>
                      <a:r>
                        <a:rPr lang="tr-TR" sz="1200" b="1" dirty="0" smtClean="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tr>
              <a:tr h="600953">
                <a:tc gridSpan="2">
                  <a:txBody>
                    <a:bodyPr/>
                    <a:lstStyle/>
                    <a:p>
                      <a:pPr algn="just"/>
                      <a:r>
                        <a:rPr lang="tr-TR" sz="1200" b="1" dirty="0" smtClean="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tr>
              <a:tr h="360576">
                <a:tc>
                  <a:txBody>
                    <a:bodyPr/>
                    <a:lstStyle/>
                    <a:p>
                      <a:pPr algn="just"/>
                      <a:r>
                        <a:rPr lang="tr-TR" sz="1200" b="1" dirty="0" smtClean="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4.000,00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60576">
                <a:tc>
                  <a:txBody>
                    <a:bodyPr/>
                    <a:lstStyle/>
                    <a:p>
                      <a:pPr algn="just"/>
                      <a:r>
                        <a:rPr lang="tr-TR" sz="1200" b="1" dirty="0" smtClean="0">
                          <a:solidFill>
                            <a:schemeClr val="tx1"/>
                          </a:solidFill>
                          <a:latin typeface="Arial" panose="020B0604020202020204" pitchFamily="34" charset="0"/>
                          <a:cs typeface="Arial" panose="020B0604020202020204" pitchFamily="34" charset="0"/>
                        </a:rPr>
                        <a:t>2. Taşınırların hurdaya ayrılmasında, imha ve terkin edilmesinde</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8.000,00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60576">
                <a:tc>
                  <a:txBody>
                    <a:bodyPr/>
                    <a:lstStyle/>
                    <a:p>
                      <a:pPr algn="just"/>
                      <a:r>
                        <a:rPr lang="tr-TR" sz="1200" b="1" kern="1200" dirty="0" smtClean="0">
                          <a:solidFill>
                            <a:schemeClr val="tx1"/>
                          </a:solidFill>
                          <a:latin typeface="Arial" panose="020B0604020202020204" pitchFamily="34" charset="0"/>
                          <a:ea typeface="+mn-ea"/>
                          <a:cs typeface="Arial" panose="020B0604020202020204" pitchFamily="34" charset="0"/>
                        </a:rPr>
                        <a:t>3. Taşınırların aynı kamu idaresine bağlı harcama birimleri arasındaki devrinde</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20.000,00</a:t>
                      </a:r>
                      <a:r>
                        <a:rPr lang="tr-TR" sz="1200" b="1" i="0" u="sng" kern="1200" baseline="0" dirty="0" smtClean="0">
                          <a:solidFill>
                            <a:schemeClr val="tx1"/>
                          </a:solidFill>
                          <a:latin typeface="Arial" panose="020B0604020202020204" pitchFamily="34" charset="0"/>
                          <a:ea typeface="+mn-ea"/>
                          <a:cs typeface="Arial" panose="020B0604020202020204" pitchFamily="34" charset="0"/>
                        </a:rPr>
                        <a:t> TL</a:t>
                      </a:r>
                      <a:endParaRPr lang="tr-TR" sz="1200" b="1" i="0" u="sng" kern="1200" dirty="0" smtClean="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24007467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060828022"/>
              </p:ext>
            </p:extLst>
          </p:nvPr>
        </p:nvGraphicFramePr>
        <p:xfrm>
          <a:off x="251520" y="332656"/>
          <a:ext cx="8640763" cy="6139176"/>
        </p:xfrm>
        <a:graphic>
          <a:graphicData uri="http://schemas.openxmlformats.org/drawingml/2006/table">
            <a:tbl>
              <a:tblPr firstRow="1" bandRow="1"/>
              <a:tblGrid>
                <a:gridCol w="2623450"/>
                <a:gridCol w="4649192"/>
                <a:gridCol w="1368121"/>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Çeşitli Kanunlara Göre </a:t>
                      </a:r>
                      <a:r>
                        <a:rPr lang="tr-TR" sz="1600" b="1" u="sng" dirty="0" smtClean="0">
                          <a:solidFill>
                            <a:schemeClr val="bg1"/>
                          </a:solidFill>
                        </a:rPr>
                        <a:t>Bütçe Kanununda </a:t>
                      </a:r>
                      <a:r>
                        <a:rPr lang="tr-TR" sz="1600" b="1" dirty="0" smtClean="0">
                          <a:solidFill>
                            <a:schemeClr val="bg1"/>
                          </a:solidFill>
                        </a:rPr>
                        <a:t>Gösterilmesi Gereken Parasal Sınırlara Ait Cetvel</a:t>
                      </a:r>
                      <a:endParaRPr lang="tr-TR" sz="1600" b="1" kern="1200" dirty="0" smtClean="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smtClean="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r>
              <a:tr h="1009284">
                <a:tc rowSpan="5">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smtClean="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bg1"/>
                          </a:solidFill>
                          <a:latin typeface="Arial" panose="020B0604020202020204" pitchFamily="34" charset="0"/>
                          <a:ea typeface="+mn-ea"/>
                          <a:cs typeface="Arial" panose="020B0604020202020204" pitchFamily="34" charset="0"/>
                        </a:rPr>
                        <a:t>2- 2016 yılı Merkezi Yönetim Bütçe Kanunu İ</a:t>
                      </a:r>
                      <a:r>
                        <a:rPr lang="tr-TR" sz="1400" b="1" kern="1200" baseline="0" dirty="0" smtClean="0">
                          <a:solidFill>
                            <a:schemeClr val="bg1"/>
                          </a:solidFill>
                          <a:latin typeface="Arial" panose="020B0604020202020204" pitchFamily="34" charset="0"/>
                          <a:ea typeface="+mn-ea"/>
                          <a:cs typeface="Arial" panose="020B0604020202020204" pitchFamily="34" charset="0"/>
                        </a:rPr>
                        <a:t> </a:t>
                      </a:r>
                      <a:r>
                        <a:rPr lang="tr-TR" sz="1400" b="1" kern="1200" dirty="0" smtClean="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smtClean="0">
                          <a:solidFill>
                            <a:schemeClr val="tx1"/>
                          </a:solidFill>
                          <a:latin typeface="Arial" panose="020B0604020202020204" pitchFamily="34" charset="0"/>
                          <a:ea typeface="+mn-ea"/>
                          <a:cs typeface="Arial" panose="020B0604020202020204" pitchFamily="34" charset="0"/>
                        </a:rPr>
                        <a:t> 1- </a:t>
                      </a:r>
                      <a:r>
                        <a:rPr lang="tr-TR" sz="1200" b="0" kern="1200" dirty="0" smtClean="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smtClean="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smtClean="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smtClean="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smtClean="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1.230,00 TL</a:t>
                      </a:r>
                    </a:p>
                    <a:p>
                      <a:pPr algn="r"/>
                      <a:endParaRPr lang="tr-TR" sz="1200" b="0" kern="1200" dirty="0" smtClean="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630,00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smtClean="0">
                          <a:solidFill>
                            <a:schemeClr val="tx1"/>
                          </a:solidFill>
                          <a:latin typeface="Arial" panose="020B0604020202020204" pitchFamily="34" charset="0"/>
                          <a:cs typeface="Arial" panose="020B0604020202020204" pitchFamily="34" charset="0"/>
                        </a:rPr>
                        <a:t>g)</a:t>
                      </a:r>
                      <a:r>
                        <a:rPr lang="tr-TR" sz="1200" b="0" kern="1200" baseline="0" dirty="0" smtClean="0">
                          <a:solidFill>
                            <a:schemeClr val="tx1"/>
                          </a:solidFill>
                          <a:latin typeface="Arial" panose="020B0604020202020204" pitchFamily="34" charset="0"/>
                          <a:cs typeface="Arial" panose="020B0604020202020204" pitchFamily="34" charset="0"/>
                        </a:rPr>
                        <a:t> </a:t>
                      </a:r>
                      <a:r>
                        <a:rPr lang="tr-TR" sz="1200" b="0" kern="1200" dirty="0" smtClean="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6.200,00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64010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cs typeface="Arial" panose="020B0604020202020204" pitchFamily="34" charset="0"/>
                        </a:rPr>
                        <a:t>k) Yükseköğretim Kurumları Sağlık Kültür ve Spor Daire Başkanlığı görev alanına giren faaliyetlere giren harcamalar için (a-1) bendinde belirtilen tutarın beş katı kadar,</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6.150,00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smtClean="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smtClean="0">
                          <a:solidFill>
                            <a:schemeClr val="tx1"/>
                          </a:solidFill>
                          <a:latin typeface="Arial" panose="020B0604020202020204" pitchFamily="34" charset="0"/>
                          <a:ea typeface="+mj-ea"/>
                          <a:cs typeface="Arial" panose="020B0604020202020204" pitchFamily="34" charset="0"/>
                        </a:rPr>
                        <a:t>l)Yargılama Giderleri</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13.350,00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smtClean="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smtClean="0">
                          <a:solidFill>
                            <a:schemeClr val="tx1"/>
                          </a:solidFill>
                          <a:latin typeface="Arial" panose="020B0604020202020204" pitchFamily="34" charset="0"/>
                          <a:ea typeface="+mj-ea"/>
                          <a:cs typeface="Arial" panose="020B0604020202020204" pitchFamily="34" charset="0"/>
                        </a:rPr>
                        <a:t>e) Mahkeme Harç ve Giderleri</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29.900,00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2016 Yılı Merkezi Yönetim Bütçe Kanunu E Cetveli 35.Md.</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smtClean="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smtClean="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smtClean="0">
                          <a:solidFill>
                            <a:schemeClr val="tx1"/>
                          </a:solidFill>
                          <a:latin typeface="Arial" panose="020B0604020202020204" pitchFamily="34" charset="0"/>
                          <a:cs typeface="Arial" panose="020B0604020202020204" pitchFamily="34" charset="0"/>
                        </a:rPr>
                        <a:t>A</a:t>
                      </a:r>
                      <a:r>
                        <a:rPr lang="tr-TR" sz="1200" b="0" dirty="0" smtClean="0">
                          <a:solidFill>
                            <a:schemeClr val="tx1"/>
                          </a:solidFill>
                          <a:latin typeface="Arial" panose="020B0604020202020204" pitchFamily="34" charset="0"/>
                          <a:cs typeface="Arial" panose="020B0604020202020204" pitchFamily="34" charset="0"/>
                        </a:rPr>
                        <a:t>ş</a:t>
                      </a:r>
                      <a:r>
                        <a:rPr lang="en-US" sz="1200" b="0" dirty="0" smtClean="0">
                          <a:solidFill>
                            <a:schemeClr val="tx1"/>
                          </a:solidFill>
                          <a:latin typeface="Arial" panose="020B0604020202020204" pitchFamily="34" charset="0"/>
                          <a:cs typeface="Arial" panose="020B0604020202020204" pitchFamily="34" charset="0"/>
                        </a:rPr>
                        <a:t>a</a:t>
                      </a:r>
                      <a:r>
                        <a:rPr lang="tr-TR" sz="1200" b="0" dirty="0" smtClean="0">
                          <a:solidFill>
                            <a:schemeClr val="tx1"/>
                          </a:solidFill>
                          <a:latin typeface="Arial" panose="020B0604020202020204" pitchFamily="34" charset="0"/>
                          <a:cs typeface="Arial" panose="020B0604020202020204" pitchFamily="34" charset="0"/>
                        </a:rPr>
                        <a:t>ğ</a:t>
                      </a:r>
                      <a:r>
                        <a:rPr lang="en-US" sz="1200" b="0" dirty="0" err="1" smtClean="0">
                          <a:solidFill>
                            <a:schemeClr val="tx1"/>
                          </a:solidFill>
                          <a:latin typeface="Arial" panose="020B0604020202020204" pitchFamily="34" charset="0"/>
                          <a:cs typeface="Arial" panose="020B0604020202020204" pitchFamily="34" charset="0"/>
                        </a:rPr>
                        <a:t>ıda</a:t>
                      </a:r>
                      <a:r>
                        <a:rPr lang="tr-TR" sz="1200" b="0" dirty="0" smtClean="0">
                          <a:solidFill>
                            <a:schemeClr val="tx1"/>
                          </a:solidFill>
                          <a:latin typeface="Arial" panose="020B0604020202020204" pitchFamily="34" charset="0"/>
                          <a:cs typeface="Arial" panose="020B0604020202020204" pitchFamily="34" charset="0"/>
                        </a:rPr>
                        <a:t> </a:t>
                      </a:r>
                      <a:r>
                        <a:rPr lang="en-US" sz="1200" b="0" dirty="0" smtClean="0">
                          <a:solidFill>
                            <a:schemeClr val="tx1"/>
                          </a:solidFill>
                          <a:latin typeface="Arial" panose="020B0604020202020204" pitchFamily="34" charset="0"/>
                          <a:cs typeface="Arial" panose="020B0604020202020204" pitchFamily="34" charset="0"/>
                        </a:rPr>
                        <a:t> </a:t>
                      </a:r>
                      <a:r>
                        <a:rPr lang="tr-TR" sz="1200" b="0" dirty="0" smtClean="0">
                          <a:solidFill>
                            <a:schemeClr val="tx1"/>
                          </a:solidFill>
                          <a:latin typeface="Arial" panose="020B0604020202020204" pitchFamily="34" charset="0"/>
                          <a:cs typeface="Arial" panose="020B0604020202020204" pitchFamily="34" charset="0"/>
                        </a:rPr>
                        <a:t>y</a:t>
                      </a:r>
                      <a:r>
                        <a:rPr lang="en-US" sz="1200" b="0" dirty="0" err="1" smtClean="0">
                          <a:solidFill>
                            <a:schemeClr val="tx1"/>
                          </a:solidFill>
                          <a:latin typeface="Arial" panose="020B0604020202020204" pitchFamily="34" charset="0"/>
                          <a:cs typeface="Arial" panose="020B0604020202020204" pitchFamily="34" charset="0"/>
                        </a:rPr>
                        <a:t>er</a:t>
                      </a:r>
                      <a:r>
                        <a:rPr lang="en-US" sz="1200" b="0" dirty="0" smtClean="0">
                          <a:solidFill>
                            <a:schemeClr val="tx1"/>
                          </a:solidFill>
                          <a:latin typeface="Arial" panose="020B0604020202020204" pitchFamily="34" charset="0"/>
                          <a:cs typeface="Arial" panose="020B0604020202020204" pitchFamily="34" charset="0"/>
                        </a:rPr>
                        <a:t> </a:t>
                      </a:r>
                      <a:r>
                        <a:rPr lang="tr-TR"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alan</a:t>
                      </a:r>
                      <a:r>
                        <a:rPr lang="en-US" sz="1200" b="0" dirty="0" smtClean="0">
                          <a:solidFill>
                            <a:schemeClr val="tx1"/>
                          </a:solidFill>
                          <a:latin typeface="Arial" panose="020B0604020202020204" pitchFamily="34" charset="0"/>
                          <a:cs typeface="Arial" panose="020B0604020202020204" pitchFamily="34" charset="0"/>
                        </a:rPr>
                        <a:t> her </a:t>
                      </a:r>
                      <a:r>
                        <a:rPr lang="en-US" sz="1200" b="0" dirty="0" err="1" smtClean="0">
                          <a:solidFill>
                            <a:schemeClr val="tx1"/>
                          </a:solidFill>
                          <a:latin typeface="Arial" panose="020B0604020202020204" pitchFamily="34" charset="0"/>
                          <a:cs typeface="Arial" panose="020B0604020202020204" pitchFamily="34" charset="0"/>
                        </a:rPr>
                        <a:t>bir</a:t>
                      </a:r>
                      <a:r>
                        <a:rPr lang="en-US"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alım</a:t>
                      </a:r>
                      <a:r>
                        <a:rPr lang="en-US"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için</a:t>
                      </a:r>
                      <a:r>
                        <a:rPr lang="en-US" sz="1200" b="0" dirty="0" smtClean="0">
                          <a:solidFill>
                            <a:schemeClr val="tx1"/>
                          </a:solidFill>
                          <a:latin typeface="Arial" panose="020B0604020202020204" pitchFamily="34" charset="0"/>
                          <a:cs typeface="Arial" panose="020B0604020202020204" pitchFamily="34" charset="0"/>
                        </a:rPr>
                        <a:t>;</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Menkul mal alımlarında </a:t>
                      </a:r>
                      <a:r>
                        <a:rPr lang="tr-TR" sz="1200" b="0" dirty="0" smtClean="0">
                          <a:solidFill>
                            <a:schemeClr val="tx1"/>
                          </a:solidFill>
                          <a:latin typeface="Arial" panose="020B0604020202020204" pitchFamily="34" charset="0"/>
                          <a:cs typeface="Arial" panose="020B0604020202020204" pitchFamily="34" charset="0"/>
                        </a:rPr>
                        <a:t>25.000</a:t>
                      </a:r>
                      <a:r>
                        <a:rPr lang="pt-BR" sz="1200" b="0" dirty="0" smtClean="0">
                          <a:solidFill>
                            <a:schemeClr val="tx1"/>
                          </a:solidFill>
                          <a:latin typeface="Arial" panose="020B0604020202020204" pitchFamily="34" charset="0"/>
                          <a:cs typeface="Arial" panose="020B0604020202020204" pitchFamily="34" charset="0"/>
                        </a:rPr>
                        <a:t> Türk Lirasına,</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smtClean="0">
                          <a:solidFill>
                            <a:schemeClr val="tx1"/>
                          </a:solidFill>
                          <a:latin typeface="Arial" panose="020B0604020202020204" pitchFamily="34" charset="0"/>
                          <a:ea typeface="+mn-ea"/>
                          <a:cs typeface="Arial" panose="020B0604020202020204" pitchFamily="34" charset="0"/>
                        </a:rPr>
                        <a:t>Gayrimaddi</a:t>
                      </a:r>
                      <a:r>
                        <a:rPr lang="pt-BR" sz="1200" b="0" dirty="0" smtClean="0">
                          <a:solidFill>
                            <a:schemeClr val="tx1"/>
                          </a:solidFill>
                          <a:latin typeface="Arial" panose="020B0604020202020204" pitchFamily="34" charset="0"/>
                          <a:cs typeface="Arial" panose="020B0604020202020204" pitchFamily="34" charset="0"/>
                        </a:rPr>
                        <a:t> hak alımlarında </a:t>
                      </a:r>
                      <a:r>
                        <a:rPr lang="tr-TR" sz="1200" b="0" dirty="0" smtClean="0">
                          <a:solidFill>
                            <a:schemeClr val="tx1"/>
                          </a:solidFill>
                          <a:latin typeface="Arial" panose="020B0604020202020204" pitchFamily="34" charset="0"/>
                          <a:cs typeface="Arial" panose="020B0604020202020204" pitchFamily="34" charset="0"/>
                        </a:rPr>
                        <a:t>20</a:t>
                      </a:r>
                      <a:r>
                        <a:rPr lang="pt-BR" sz="1200" b="0" dirty="0" smtClean="0">
                          <a:solidFill>
                            <a:schemeClr val="tx1"/>
                          </a:solidFill>
                          <a:latin typeface="Arial" panose="020B0604020202020204" pitchFamily="34" charset="0"/>
                          <a:cs typeface="Arial" panose="020B0604020202020204" pitchFamily="34" charset="0"/>
                        </a:rPr>
                        <a:t>.000 Türk Lirasına, </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Menkul malların bakım ve onarımlarında </a:t>
                      </a:r>
                      <a:r>
                        <a:rPr lang="tr-TR" sz="1200" b="0" dirty="0" smtClean="0">
                          <a:solidFill>
                            <a:schemeClr val="tx1"/>
                          </a:solidFill>
                          <a:latin typeface="Arial" panose="020B0604020202020204" pitchFamily="34" charset="0"/>
                          <a:cs typeface="Arial" panose="020B0604020202020204" pitchFamily="34" charset="0"/>
                        </a:rPr>
                        <a:t>25</a:t>
                      </a:r>
                      <a:r>
                        <a:rPr lang="pt-BR" sz="1200" b="0" dirty="0" smtClean="0">
                          <a:solidFill>
                            <a:schemeClr val="tx1"/>
                          </a:solidFill>
                          <a:latin typeface="Arial" panose="020B0604020202020204" pitchFamily="34" charset="0"/>
                          <a:cs typeface="Arial" panose="020B0604020202020204" pitchFamily="34" charset="0"/>
                        </a:rPr>
                        <a:t>.000 Türk Lirasına,</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Gayrimenkullerin bakım ve onarımlarında </a:t>
                      </a:r>
                      <a:r>
                        <a:rPr lang="tr-TR" sz="1200" b="0" dirty="0" smtClean="0">
                          <a:solidFill>
                            <a:schemeClr val="tx1"/>
                          </a:solidFill>
                          <a:latin typeface="Arial" panose="020B0604020202020204" pitchFamily="34" charset="0"/>
                          <a:cs typeface="Arial" panose="020B0604020202020204" pitchFamily="34" charset="0"/>
                        </a:rPr>
                        <a:t>55</a:t>
                      </a:r>
                      <a:r>
                        <a:rPr lang="pt-BR" sz="1200" b="0" dirty="0" smtClean="0">
                          <a:solidFill>
                            <a:schemeClr val="tx1"/>
                          </a:solidFill>
                          <a:latin typeface="Arial" panose="020B0604020202020204" pitchFamily="34" charset="0"/>
                          <a:cs typeface="Arial" panose="020B0604020202020204" pitchFamily="34" charset="0"/>
                        </a:rPr>
                        <a:t>.000 Türk Lirasına,</a:t>
                      </a:r>
                      <a:endParaRPr lang="tr-TR" sz="1200" b="0" dirty="0" smtClean="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pt-BR" sz="1200" b="0" dirty="0" smtClean="0">
                          <a:solidFill>
                            <a:schemeClr val="tx1"/>
                          </a:solidFill>
                          <a:latin typeface="Arial" panose="020B0604020202020204" pitchFamily="34" charset="0"/>
                          <a:cs typeface="Arial" panose="020B0604020202020204" pitchFamily="34" charset="0"/>
                        </a:rPr>
                        <a:t>kadar olan tutarlar “(03) Mal ve Hizmet Alım Giderleri” tertiplerinden ödenir. Ancak, “(06) Sermaye Giderleri”ne ilişkin olarak yukarıdaki</a:t>
                      </a:r>
                      <a:r>
                        <a:rPr lang="tr-TR" sz="1200" b="0" dirty="0" smtClean="0">
                          <a:solidFill>
                            <a:schemeClr val="tx1"/>
                          </a:solidFill>
                          <a:latin typeface="Arial" panose="020B0604020202020204" pitchFamily="34" charset="0"/>
                          <a:cs typeface="Arial" panose="020B0604020202020204" pitchFamily="34" charset="0"/>
                        </a:rPr>
                        <a:t> </a:t>
                      </a:r>
                      <a:r>
                        <a:rPr lang="pt-BR" sz="1200" b="0" dirty="0" smtClean="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smtClean="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2016 Yılı Merkezi Yönetim Bütçe Kanunu E Cetveli 50.Md.</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b="0" kern="1200" dirty="0" smtClean="0">
                          <a:solidFill>
                            <a:schemeClr val="tx1"/>
                          </a:solidFill>
                          <a:latin typeface="Arial" panose="020B0604020202020204" pitchFamily="34" charset="0"/>
                          <a:ea typeface="+mn-ea"/>
                          <a:cs typeface="Arial" panose="020B0604020202020204" pitchFamily="34" charset="0"/>
                        </a:rPr>
                        <a:t>Genel bütçe kapsamındaki kamu idareleri ile özel bütçeli idarelerin </a:t>
                      </a:r>
                      <a:r>
                        <a:rPr lang="tr-TR" sz="1200" b="0" kern="1200" dirty="0" err="1" smtClean="0">
                          <a:solidFill>
                            <a:schemeClr val="tx1"/>
                          </a:solidFill>
                          <a:latin typeface="Arial" panose="020B0604020202020204" pitchFamily="34" charset="0"/>
                          <a:ea typeface="+mn-ea"/>
                          <a:cs typeface="Arial" panose="020B0604020202020204" pitchFamily="34" charset="0"/>
                        </a:rPr>
                        <a:t>bütçeleriin</a:t>
                      </a:r>
                      <a:r>
                        <a:rPr lang="tr-TR" sz="1200" b="0" kern="1200" dirty="0" smtClean="0">
                          <a:solidFill>
                            <a:schemeClr val="tx1"/>
                          </a:solidFill>
                          <a:latin typeface="Arial" panose="020B0604020202020204" pitchFamily="34" charset="0"/>
                          <a:ea typeface="+mn-ea"/>
                          <a:cs typeface="Arial" panose="020B0604020202020204" pitchFamily="34" charset="0"/>
                        </a:rPr>
                        <a:t> “03.4.2.01-Beyiye Aidatları” ile “03.4.2.04-Mahkeme Harç ve Giderleri” ekonomik kodlarından yapılması gereken giderler, ödenek gönderme belgesi aranmaksızın muhasebe yetkilileri tarafından ödenir ve gerekli ödenek ilgili kurum tarafından Maliye Bakanlığı bütçesinin “12.01.31.00-01.1.2.66-1-09.9-Özellikli Giderleri Karşılama Ödeneği” tertibinden talep edilir.</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tr>
            </a:tbl>
          </a:graphicData>
        </a:graphic>
      </p:graphicFrame>
    </p:spTree>
    <p:extLst>
      <p:ext uri="{BB962C8B-B14F-4D97-AF65-F5344CB8AC3E}">
        <p14:creationId xmlns:p14="http://schemas.microsoft.com/office/powerpoint/2010/main" val="252405824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945412668"/>
              </p:ext>
            </p:extLst>
          </p:nvPr>
        </p:nvGraphicFramePr>
        <p:xfrm>
          <a:off x="179512" y="404664"/>
          <a:ext cx="8784976" cy="619276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2016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algn="ctr"/>
                      <a:r>
                        <a:rPr lang="tr-TR" b="1" dirty="0" smtClean="0">
                          <a:latin typeface="Arial" panose="020B0604020202020204" pitchFamily="34" charset="0"/>
                          <a:cs typeface="Arial" panose="020B0604020202020204" pitchFamily="34" charset="0"/>
                        </a:rPr>
                        <a:t>Bağlı</a:t>
                      </a:r>
                      <a:r>
                        <a:rPr lang="tr-TR" b="1" baseline="0" dirty="0" smtClean="0">
                          <a:latin typeface="Arial" panose="020B0604020202020204" pitchFamily="34" charset="0"/>
                          <a:cs typeface="Arial" panose="020B0604020202020204" pitchFamily="34" charset="0"/>
                        </a:rPr>
                        <a:t> Cetveller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A cetveli: </a:t>
                      </a:r>
                      <a:r>
                        <a:rPr lang="tr-TR" sz="1400" b="0" baseline="0" dirty="0" smtClean="0">
                          <a:latin typeface="Arial" panose="020B0604020202020204" pitchFamily="34" charset="0"/>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B Cetveli: </a:t>
                      </a:r>
                      <a:r>
                        <a:rPr lang="tr-TR" sz="1400" b="0" baseline="0" dirty="0" smtClean="0">
                          <a:latin typeface="Arial" panose="020B0604020202020204" pitchFamily="34" charset="0"/>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C Cetveli: </a:t>
                      </a:r>
                      <a:r>
                        <a:rPr lang="tr-TR" sz="1400" b="0" baseline="0" dirty="0" smtClean="0">
                          <a:latin typeface="Arial" panose="020B0604020202020204" pitchFamily="34" charset="0"/>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E Cetveli: </a:t>
                      </a:r>
                      <a:r>
                        <a:rPr lang="sv-SE" sz="1400" b="0" baseline="0" dirty="0" smtClean="0">
                          <a:latin typeface="Arial" panose="020B0604020202020204" pitchFamily="34" charset="0"/>
                          <a:cs typeface="Arial" panose="020B0604020202020204" pitchFamily="34" charset="0"/>
                        </a:rPr>
                        <a:t>Bazı ödeneklerin kullanımına ve harcamalara ilişkin esaslar</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F Cetveli: </a:t>
                      </a:r>
                      <a:r>
                        <a:rPr lang="tr-TR" sz="1400" b="0" baseline="0" dirty="0" smtClean="0">
                          <a:latin typeface="Arial" panose="020B0604020202020204" pitchFamily="34" charset="0"/>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H Cetveli: </a:t>
                      </a:r>
                      <a:r>
                        <a:rPr lang="tr-TR" sz="1400" b="0" baseline="0" dirty="0" smtClean="0">
                          <a:latin typeface="Arial" panose="020B0604020202020204" pitchFamily="34" charset="0"/>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İ Cetveli: </a:t>
                      </a:r>
                      <a:r>
                        <a:rPr lang="tr-TR" sz="1400" b="0" baseline="0" dirty="0" smtClean="0">
                          <a:latin typeface="Arial" panose="020B0604020202020204" pitchFamily="34" charset="0"/>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K Cetveli: </a:t>
                      </a:r>
                      <a:r>
                        <a:rPr lang="tr-TR" sz="1400" b="0" baseline="0" dirty="0" smtClean="0">
                          <a:latin typeface="Arial" panose="020B0604020202020204" pitchFamily="34" charset="0"/>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M Cetveli: </a:t>
                      </a:r>
                      <a:r>
                        <a:rPr lang="tr-TR" sz="1400" b="0" baseline="0" dirty="0" smtClean="0">
                          <a:latin typeface="Arial" panose="020B0604020202020204" pitchFamily="34" charset="0"/>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O Cetveli: </a:t>
                      </a:r>
                      <a:r>
                        <a:rPr lang="tr-TR" sz="1400" b="0" baseline="0" dirty="0" smtClean="0">
                          <a:latin typeface="Arial" panose="020B0604020202020204" pitchFamily="34" charset="0"/>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P Cetveli: </a:t>
                      </a:r>
                      <a:r>
                        <a:rPr lang="tr-TR" sz="1400" b="0" baseline="0" dirty="0" smtClean="0">
                          <a:latin typeface="Arial" panose="020B0604020202020204" pitchFamily="34" charset="0"/>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T Cetveli: </a:t>
                      </a:r>
                      <a:r>
                        <a:rPr lang="tr-TR" sz="1400" b="0" baseline="0" dirty="0" smtClean="0">
                          <a:latin typeface="Arial" panose="020B0604020202020204" pitchFamily="34" charset="0"/>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V Cetveli: </a:t>
                      </a:r>
                      <a:r>
                        <a:rPr lang="tr-TR" sz="1400" b="0" baseline="0" dirty="0" smtClean="0">
                          <a:latin typeface="Arial" panose="020B0604020202020204" pitchFamily="34" charset="0"/>
                          <a:cs typeface="Arial" panose="020B0604020202020204" pitchFamily="34" charset="0"/>
                        </a:rPr>
                        <a:t>Kanunlar ve kararnamelerle bağlanmış vatani hizmet aylıkları</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093021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751144616"/>
              </p:ext>
            </p:extLst>
          </p:nvPr>
        </p:nvGraphicFramePr>
        <p:xfrm>
          <a:off x="179512" y="188640"/>
          <a:ext cx="8784976" cy="607084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2016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400" b="0" i="0" u="none" strike="noStrike" baseline="0" dirty="0" smtClean="0">
                        <a:solidFill>
                          <a:srgbClr val="000000"/>
                        </a:solidFill>
                        <a:latin typeface="Calibri"/>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Personel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Maliye Bakanlığı bütçesinin 12.01.31.00-01.1.2.00-1-09.1 tertibinde yer alan ödenekten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Yedek Ödenek</a:t>
                      </a:r>
                      <a:r>
                        <a:rPr lang="tr-TR" sz="1400" b="0" i="0" u="none" strike="noStrike" baseline="0" dirty="0" smtClean="0">
                          <a:solidFill>
                            <a:srgbClr val="000000"/>
                          </a:solidFill>
                          <a:latin typeface="Arial" panose="020B0604020202020204" pitchFamily="34" charset="0"/>
                          <a:cs typeface="Arial" panose="020B0604020202020204" pitchFamily="34" charset="0"/>
                        </a:rPr>
                        <a:t>: Maliye Bakanlığı bütçesinin 12.01.31.00-01.1.2.00-1-09.6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 Yatırımları Hızlandırma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12.01.31.00-01.1.2.00-1-09.3 tertibinde yer alan ödenekten, 2016 Yılı Programının Uygulanması, Koordinasyonu ve İzlenmesine Dair Karar esaslarına uyularak, 2016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Doğal Afet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12.01.31.00-01.1.2.00-1-09.5 tertibinde yer alan ödeneği,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aktarmaya, Maliye Bakanı yetkilidir.</a:t>
                      </a:r>
                      <a:r>
                        <a:rPr lang="tr-TR" sz="1400" b="0" i="0" u="none" strike="noStrike" baseline="0" dirty="0" smtClean="0">
                          <a:solidFill>
                            <a:srgbClr val="000000"/>
                          </a:solidFill>
                          <a:latin typeface="Calibri"/>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48299227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62234453"/>
              </p:ext>
            </p:extLst>
          </p:nvPr>
        </p:nvGraphicFramePr>
        <p:xfrm>
          <a:off x="251520" y="54591"/>
          <a:ext cx="8784976" cy="6710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2016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1.    a) Genel bütçe kapsamındaki kamu idareleri ile özel bütçeli idarelerin bütçelerinin “Personel Giderleri” ile “Sosyal Güvenlik Kurumlarına Devlet Primi Giderleri” tertiplerinde yer alan ödenekleri, Maliye Bakanlığı bütçesinin “Personel Giderlerini Karşılama Ödeneği” ile gerektiğinde “Yedek Ödenek” tertibine; diğer ekonomik kodlara ilişkin tertiplerde yer alan ödenekleri ise 5018 sayılı Kanunun 21 inci maddesinin üçüncü fıkrasında yer alan sınırlamalara tabi olmaksızın Maliye Bakanlığı bütçesinin “Yedek Ödenek” tertibine aktarmaya,</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ç) Kamu idarelerinin yeniden teşkilatlanması sonucu, bütçe kanunlarının uygulanması ve kesin hesapların         hazırlanması ile ilgili olarak gerekli görülen her türlü bütçe ve muhasebe işlemleri için gerekli düzenlemeleri yapmaya,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sng" strike="noStrike" baseline="0" dirty="0" smtClean="0">
                          <a:solidFill>
                            <a:srgbClr val="000000"/>
                          </a:solidFill>
                          <a:latin typeface="Arial" panose="020B0604020202020204" pitchFamily="34" charset="0"/>
                          <a:cs typeface="Arial" panose="020B0604020202020204" pitchFamily="34" charset="0"/>
                        </a:rPr>
                        <a:t>Maliye Bakanı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2.     Genel bütçe kapsamındaki kamu idareleri ile özel bütçeli idareler, aktarma yapılacak tertipteki ödeneğin yüzde 20’sine kadar kendi bütçeleri içinde ödenek aktarması yapabilirler. Bu idarelerin yüzde 20’yi geçen diğer her türlü kurum içi aktarmalarını yapmaya Maliye Bakanı yetkilidir. 2016 Yılı Programının Uygulanması, Koordinasyonu ve İzlenmesine Dair Karara uygun olarak 2016 Yılı Yatırım Programına ek yatırım cetvellerinde yer alan projelerde değişiklik yapılması hâlinde bu değişikliğin gerektirdiği tertipler arası ödenek aktarması işlemlerinin tamamı </a:t>
                      </a:r>
                      <a:r>
                        <a:rPr lang="tr-TR" sz="1400" b="0" i="0" u="sng" strike="noStrike" baseline="0" dirty="0" smtClean="0">
                          <a:solidFill>
                            <a:srgbClr val="000000"/>
                          </a:solidFill>
                          <a:latin typeface="Arial" panose="020B0604020202020204" pitchFamily="34" charset="0"/>
                          <a:cs typeface="Arial" panose="020B0604020202020204" pitchFamily="34" charset="0"/>
                        </a:rPr>
                        <a:t>5018 sayılı Kanunun 21 inci maddesinin üçüncü fıkrasında yer alan sınırlamalara tabi olmaksızın idarelerce </a:t>
                      </a:r>
                      <a:r>
                        <a:rPr lang="tr-TR" sz="1400" b="0" i="0" u="none" strike="noStrike" baseline="0" dirty="0" smtClean="0">
                          <a:solidFill>
                            <a:srgbClr val="000000"/>
                          </a:solidFill>
                          <a:latin typeface="Arial" panose="020B0604020202020204" pitchFamily="34" charset="0"/>
                          <a:cs typeface="Arial" panose="020B0604020202020204" pitchFamily="34" charset="0"/>
                        </a:rPr>
                        <a:t>yapılır.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7.     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a:t>
                      </a:r>
                      <a:r>
                        <a:rPr lang="tr-TR" sz="1400" b="0" i="0" u="sng" strike="noStrike" baseline="0" dirty="0" smtClean="0">
                          <a:solidFill>
                            <a:srgbClr val="000000"/>
                          </a:solidFill>
                          <a:latin typeface="Arial" panose="020B0604020202020204" pitchFamily="34" charset="0"/>
                          <a:cs typeface="Arial" panose="020B0604020202020204" pitchFamily="34" charset="0"/>
                        </a:rPr>
                        <a:t>Maliye Bakanlığınca belirlenecek usul ve esaslar çerçevesinde </a:t>
                      </a:r>
                      <a:r>
                        <a:rPr lang="tr-TR" sz="1400" b="0" i="0" u="none" strike="noStrike" baseline="0" dirty="0" smtClean="0">
                          <a:solidFill>
                            <a:srgbClr val="000000"/>
                          </a:solidFill>
                          <a:latin typeface="Arial" panose="020B0604020202020204" pitchFamily="34" charset="0"/>
                          <a:cs typeface="Arial" panose="020B0604020202020204" pitchFamily="34" charset="0"/>
                        </a:rPr>
                        <a:t>kamu idareleri yetkilidir.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519190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5487</TotalTime>
  <Words>16057</Words>
  <Application>Microsoft Office PowerPoint</Application>
  <PresentationFormat>Ekran Gösterisi (4:3)</PresentationFormat>
  <Paragraphs>1612</Paragraphs>
  <Slides>105</Slides>
  <Notes>1</Notes>
  <HiddenSlides>0</HiddenSlides>
  <MMClips>0</MMClips>
  <ScaleCrop>false</ScaleCrop>
  <HeadingPairs>
    <vt:vector size="4" baseType="variant">
      <vt:variant>
        <vt:lpstr>Tema</vt:lpstr>
      </vt:variant>
      <vt:variant>
        <vt:i4>2</vt:i4>
      </vt:variant>
      <vt:variant>
        <vt:lpstr>Slayt Başlıkları</vt:lpstr>
      </vt:variant>
      <vt:variant>
        <vt:i4>105</vt:i4>
      </vt:variant>
    </vt:vector>
  </HeadingPairs>
  <TitlesOfParts>
    <vt:vector size="107" baseType="lpstr">
      <vt:lpstr>Akış</vt:lpstr>
      <vt:lpstr>1_Akış</vt:lpstr>
      <vt:lpstr>2016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useR</cp:lastModifiedBy>
  <cp:revision>397</cp:revision>
  <cp:lastPrinted>2015-01-30T13:02:47Z</cp:lastPrinted>
  <dcterms:created xsi:type="dcterms:W3CDTF">2014-02-06T15:53:58Z</dcterms:created>
  <dcterms:modified xsi:type="dcterms:W3CDTF">2016-02-22T09:47:29Z</dcterms:modified>
</cp:coreProperties>
</file>